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Montserrat" panose="00000500000000000000" pitchFamily="2" charset="0"/>
      <p:regular r:id="rId33"/>
      <p:bold r:id="rId34"/>
      <p:italic r:id="rId35"/>
      <p:boldItalic r:id="rId36"/>
    </p:embeddedFont>
    <p:embeddedFont>
      <p:font typeface="Montserrat SemiBold" panose="00000700000000000000"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gqkOGXoy/sF5S7KzCGf63gBCvUN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0" Type="http://schemas.openxmlformats.org/officeDocument/2006/relationships/slide" Target="slides/slide19.xml"/><Relationship Id="rId4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6"/>
          <p:cNvSpPr>
            <a:spLocks noGrp="1"/>
          </p:cNvSpPr>
          <p:nvPr>
            <p:ph type="pic" idx="2"/>
          </p:nvPr>
        </p:nvSpPr>
        <p:spPr>
          <a:xfrm>
            <a:off x="5183188" y="987425"/>
            <a:ext cx="6172200" cy="4873625"/>
          </a:xfrm>
          <a:prstGeom prst="rect">
            <a:avLst/>
          </a:prstGeom>
          <a:noFill/>
          <a:ln>
            <a:noFill/>
          </a:ln>
        </p:spPr>
      </p:sp>
      <p:sp>
        <p:nvSpPr>
          <p:cNvPr id="68" name="Google Shape;68;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6.png"/><Relationship Id="rId7"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17.jp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25.jp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0.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9.jpg"/><Relationship Id="rId4" Type="http://schemas.openxmlformats.org/officeDocument/2006/relationships/image" Target="../media/image28.jp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4">
            <a:alphaModFix/>
          </a:blip>
          <a:srcRect/>
          <a:stretch/>
        </p:blipFill>
        <p:spPr>
          <a:xfrm>
            <a:off x="4411155" y="6282160"/>
            <a:ext cx="3369690" cy="572848"/>
          </a:xfrm>
          <a:prstGeom prst="rect">
            <a:avLst/>
          </a:prstGeom>
          <a:noFill/>
          <a:ln>
            <a:noFill/>
          </a:ln>
        </p:spPr>
      </p:pic>
      <p:pic>
        <p:nvPicPr>
          <p:cNvPr id="89" name="Google Shape;89;p1"/>
          <p:cNvPicPr preferRelativeResize="0"/>
          <p:nvPr/>
        </p:nvPicPr>
        <p:blipFill rotWithShape="1">
          <a:blip r:embed="rId5">
            <a:alphaModFix/>
          </a:blip>
          <a:srcRect/>
          <a:stretch/>
        </p:blipFill>
        <p:spPr>
          <a:xfrm>
            <a:off x="4962689" y="6333255"/>
            <a:ext cx="1206240" cy="479279"/>
          </a:xfrm>
          <a:prstGeom prst="rect">
            <a:avLst/>
          </a:prstGeom>
          <a:noFill/>
          <a:ln>
            <a:noFill/>
          </a:ln>
        </p:spPr>
      </p:pic>
      <p:sp>
        <p:nvSpPr>
          <p:cNvPr id="90" name="Google Shape;90;p1"/>
          <p:cNvSpPr txBox="1"/>
          <p:nvPr/>
        </p:nvSpPr>
        <p:spPr>
          <a:xfrm>
            <a:off x="6201980" y="6383918"/>
            <a:ext cx="165168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 b="1" i="0" u="none" strike="noStrike" cap="none">
                <a:solidFill>
                  <a:srgbClr val="10304B"/>
                </a:solidFill>
                <a:latin typeface="Montserrat SemiBold"/>
                <a:ea typeface="Montserrat SemiBold"/>
                <a:cs typeface="Montserrat SemiBold"/>
                <a:sym typeface="Montserrat SemiBold"/>
              </a:rPr>
              <a:t>Secretaría </a:t>
            </a:r>
            <a:endParaRPr/>
          </a:p>
          <a:p>
            <a:pPr marL="0" marR="0" lvl="0" indent="0" algn="l" rtl="0">
              <a:spcBef>
                <a:spcPts val="0"/>
              </a:spcBef>
              <a:spcAft>
                <a:spcPts val="0"/>
              </a:spcAft>
              <a:buNone/>
            </a:pPr>
            <a:r>
              <a:rPr lang="en-US" sz="600" b="1">
                <a:solidFill>
                  <a:srgbClr val="10304B"/>
                </a:solidFill>
                <a:latin typeface="Montserrat SemiBold"/>
                <a:ea typeface="Montserrat SemiBold"/>
                <a:cs typeface="Montserrat SemiBold"/>
                <a:sym typeface="Montserrat SemiBold"/>
              </a:rPr>
              <a:t>Presidencial </a:t>
            </a:r>
            <a:endParaRPr/>
          </a:p>
          <a:p>
            <a:pPr marL="0" marR="0" lvl="0" indent="0" algn="l" rtl="0">
              <a:spcBef>
                <a:spcPts val="0"/>
              </a:spcBef>
              <a:spcAft>
                <a:spcPts val="0"/>
              </a:spcAft>
              <a:buNone/>
            </a:pPr>
            <a:r>
              <a:rPr lang="en-US" sz="600" b="1">
                <a:solidFill>
                  <a:srgbClr val="10304B"/>
                </a:solidFill>
                <a:latin typeface="Montserrat SemiBold"/>
                <a:ea typeface="Montserrat SemiBold"/>
                <a:cs typeface="Montserrat SemiBold"/>
                <a:sym typeface="Montserrat SemiBold"/>
              </a:rPr>
              <a:t>De la Mujer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8"/>
        <p:cNvGrpSpPr/>
        <p:nvPr/>
      </p:nvGrpSpPr>
      <p:grpSpPr>
        <a:xfrm>
          <a:off x="0" y="0"/>
          <a:ext cx="0" cy="0"/>
          <a:chOff x="0" y="0"/>
          <a:chExt cx="0" cy="0"/>
        </a:xfrm>
      </p:grpSpPr>
      <p:sp>
        <p:nvSpPr>
          <p:cNvPr id="169" name="Google Shape;169;p10"/>
          <p:cNvSpPr txBox="1"/>
          <p:nvPr/>
        </p:nvSpPr>
        <p:spPr>
          <a:xfrm>
            <a:off x="1334526" y="1093251"/>
            <a:ext cx="4923300" cy="8619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a:solidFill>
                  <a:srgbClr val="002E91"/>
                </a:solidFill>
                <a:latin typeface="Montserrat"/>
                <a:ea typeface="Montserrat"/>
                <a:cs typeface="Montserrat"/>
                <a:sym typeface="Montserrat"/>
              </a:rPr>
              <a:t>8. Explicación de la ejecución presupuestaria por su finalidad</a:t>
            </a:r>
            <a:endParaRPr sz="1800" b="1">
              <a:solidFill>
                <a:srgbClr val="2F5496"/>
              </a:solidFill>
              <a:latin typeface="Calibri"/>
              <a:ea typeface="Calibri"/>
              <a:cs typeface="Calibri"/>
              <a:sym typeface="Calibri"/>
            </a:endParaRPr>
          </a:p>
        </p:txBody>
      </p:sp>
      <p:sp>
        <p:nvSpPr>
          <p:cNvPr id="170" name="Google Shape;170;p10"/>
          <p:cNvSpPr txBox="1"/>
          <p:nvPr/>
        </p:nvSpPr>
        <p:spPr>
          <a:xfrm>
            <a:off x="1302993" y="2605214"/>
            <a:ext cx="9909504" cy="279012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200">
                <a:solidFill>
                  <a:schemeClr val="dk1"/>
                </a:solidFill>
                <a:latin typeface="Montserrat"/>
                <a:ea typeface="Montserrat"/>
                <a:cs typeface="Montserrat"/>
                <a:sym typeface="Montserrat"/>
              </a:rPr>
              <a:t>Los recursos públicos se utilizan con fines específicos para el cumplimiento de los objetivos sociales y económicos del Estado que impactan directamente en la población. </a:t>
            </a:r>
            <a:endParaRPr/>
          </a:p>
          <a:p>
            <a:pPr marL="0" marR="0" lvl="0" indent="0" algn="just" rtl="0">
              <a:lnSpc>
                <a:spcPct val="150000"/>
              </a:lnSpc>
              <a:spcBef>
                <a:spcPts val="0"/>
              </a:spcBef>
              <a:spcAft>
                <a:spcPts val="0"/>
              </a:spcAft>
              <a:buNone/>
            </a:pPr>
            <a:endParaRPr sz="1200">
              <a:solidFill>
                <a:schemeClr val="dk1"/>
              </a:solidFill>
              <a:latin typeface="Montserrat"/>
              <a:ea typeface="Montserrat"/>
              <a:cs typeface="Montserrat"/>
              <a:sym typeface="Montserrat"/>
            </a:endParaRPr>
          </a:p>
          <a:p>
            <a:pPr marL="0" marR="0" lvl="0" indent="0" algn="just" rtl="0">
              <a:lnSpc>
                <a:spcPct val="150000"/>
              </a:lnSpc>
              <a:spcBef>
                <a:spcPts val="0"/>
              </a:spcBef>
              <a:spcAft>
                <a:spcPts val="0"/>
              </a:spcAft>
              <a:buNone/>
            </a:pPr>
            <a:r>
              <a:rPr lang="en-US" sz="1200">
                <a:solidFill>
                  <a:schemeClr val="dk1"/>
                </a:solidFill>
                <a:latin typeface="Montserrat"/>
                <a:ea typeface="Montserrat"/>
                <a:cs typeface="Montserrat"/>
                <a:sym typeface="Montserrat"/>
              </a:rPr>
              <a:t>En el caso de la Secretaría Presidencial de la Mujer, se ha clasificado su presupuesto en la finalidad: “SERVICIOS PÚBLICOS GENERALES”, a la cual vincula el 100 % del presupuesto, derivado a que es la institución asesora y coordinadora para la implementación de políticas públicas que promuevan el desarrollo integral de las mujeres guatemaltecas, cumpliendo su mandato mediante la asesoría al Señor Presidente Constitucional de la República, así como a las instituciones de Gobierno Central, Gobiernos Locales y los Consejos de Desarrollo Urbano y Rural.</a:t>
            </a:r>
            <a:endParaRPr/>
          </a:p>
          <a:p>
            <a:pPr marL="0" marR="0" lvl="0" indent="0" algn="just" rtl="0">
              <a:lnSpc>
                <a:spcPct val="150000"/>
              </a:lnSpc>
              <a:spcBef>
                <a:spcPts val="0"/>
              </a:spcBef>
              <a:spcAft>
                <a:spcPts val="0"/>
              </a:spcAft>
              <a:buNone/>
            </a:pPr>
            <a:endParaRPr sz="1200">
              <a:solidFill>
                <a:schemeClr val="dk1"/>
              </a:solidFill>
              <a:latin typeface="Montserrat"/>
              <a:ea typeface="Montserrat"/>
              <a:cs typeface="Montserrat"/>
              <a:sym typeface="Montserrat"/>
            </a:endParaRPr>
          </a:p>
          <a:p>
            <a:pPr marL="0" marR="0" lvl="0" indent="0" algn="just" rtl="0">
              <a:lnSpc>
                <a:spcPct val="150000"/>
              </a:lnSpc>
              <a:spcBef>
                <a:spcPts val="0"/>
              </a:spcBef>
              <a:spcAft>
                <a:spcPts val="0"/>
              </a:spcAft>
              <a:buNone/>
            </a:pPr>
            <a:endParaRPr sz="1000">
              <a:solidFill>
                <a:schemeClr val="dk1"/>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5"/>
        <p:cNvGrpSpPr/>
        <p:nvPr/>
      </p:nvGrpSpPr>
      <p:grpSpPr>
        <a:xfrm>
          <a:off x="0" y="0"/>
          <a:ext cx="0" cy="0"/>
          <a:chOff x="0" y="0"/>
          <a:chExt cx="0" cy="0"/>
        </a:xfrm>
      </p:grpSpPr>
      <p:sp>
        <p:nvSpPr>
          <p:cNvPr id="176" name="Google Shape;176;p11"/>
          <p:cNvSpPr txBox="1"/>
          <p:nvPr/>
        </p:nvSpPr>
        <p:spPr>
          <a:xfrm>
            <a:off x="2968834" y="2340750"/>
            <a:ext cx="5216377"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lt1"/>
                </a:solidFill>
                <a:latin typeface="Montserrat"/>
                <a:ea typeface="Montserrat"/>
                <a:cs typeface="Montserrat"/>
                <a:sym typeface="Montserrat"/>
              </a:rPr>
              <a:t>Parte Específica </a:t>
            </a:r>
            <a:endParaRPr sz="4000" b="1">
              <a:solidFill>
                <a:schemeClr val="lt1"/>
              </a:solidFill>
              <a:latin typeface="Montserrat"/>
              <a:ea typeface="Montserrat"/>
              <a:cs typeface="Montserrat"/>
              <a:sym typeface="Montserrat"/>
            </a:endParaRPr>
          </a:p>
          <a:p>
            <a:pPr marL="0" marR="0" lvl="0" indent="0" algn="l" rtl="0">
              <a:spcBef>
                <a:spcPts val="0"/>
              </a:spcBef>
              <a:spcAft>
                <a:spcPts val="0"/>
              </a:spcAft>
              <a:buNone/>
            </a:pPr>
            <a:r>
              <a:rPr lang="en-US" sz="4000" b="1">
                <a:solidFill>
                  <a:schemeClr val="lt1"/>
                </a:solidFill>
                <a:latin typeface="Montserrat"/>
                <a:ea typeface="Montserrat"/>
                <a:cs typeface="Montserrat"/>
                <a:sym typeface="Montserrat"/>
              </a:rPr>
              <a:t>Principales Logros Institucionales  </a:t>
            </a:r>
            <a:endParaRPr/>
          </a:p>
        </p:txBody>
      </p:sp>
      <p:pic>
        <p:nvPicPr>
          <p:cNvPr id="177" name="Google Shape;177;p11"/>
          <p:cNvPicPr preferRelativeResize="0"/>
          <p:nvPr/>
        </p:nvPicPr>
        <p:blipFill rotWithShape="1">
          <a:blip r:embed="rId4">
            <a:alphaModFix/>
          </a:blip>
          <a:srcRect/>
          <a:stretch/>
        </p:blipFill>
        <p:spPr>
          <a:xfrm>
            <a:off x="1239095" y="2388703"/>
            <a:ext cx="1729740" cy="1729740"/>
          </a:xfrm>
          <a:prstGeom prst="rect">
            <a:avLst/>
          </a:prstGeom>
          <a:noFill/>
          <a:ln>
            <a:noFill/>
          </a:ln>
        </p:spPr>
      </p:pic>
      <p:sp>
        <p:nvSpPr>
          <p:cNvPr id="178" name="Google Shape;178;p11"/>
          <p:cNvSpPr txBox="1"/>
          <p:nvPr/>
        </p:nvSpPr>
        <p:spPr>
          <a:xfrm>
            <a:off x="1239095" y="2670174"/>
            <a:ext cx="1729740" cy="970280"/>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None/>
            </a:pPr>
            <a:r>
              <a:rPr lang="en-US" sz="5500" b="1">
                <a:solidFill>
                  <a:srgbClr val="FFFFFF"/>
                </a:solidFill>
                <a:latin typeface="Montserrat"/>
                <a:ea typeface="Montserrat"/>
                <a:cs typeface="Montserrat"/>
                <a:sym typeface="Montserrat"/>
              </a:rPr>
              <a:t>2</a:t>
            </a:r>
            <a:endParaRPr sz="6000" b="1">
              <a:solidFill>
                <a:srgbClr val="FFFFFF"/>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sp>
        <p:nvSpPr>
          <p:cNvPr id="184" name="Google Shape;184;p12"/>
          <p:cNvSpPr txBox="1"/>
          <p:nvPr/>
        </p:nvSpPr>
        <p:spPr>
          <a:xfrm>
            <a:off x="823600" y="253958"/>
            <a:ext cx="5112600" cy="22473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a:solidFill>
                  <a:srgbClr val="002E91"/>
                </a:solidFill>
                <a:latin typeface="Montserrat"/>
                <a:ea typeface="Montserrat"/>
                <a:cs typeface="Montserrat"/>
                <a:sym typeface="Montserrat"/>
              </a:rPr>
              <a:t>9. Producto: Entidades de gobierno central, local y consejos de desarrollo con asistencia técnica para institucionalizar la equidad entre hombres y mujeres</a:t>
            </a:r>
            <a:endParaRPr sz="2000">
              <a:solidFill>
                <a:srgbClr val="2F5496"/>
              </a:solidFill>
              <a:latin typeface="Calibri"/>
              <a:ea typeface="Calibri"/>
              <a:cs typeface="Calibri"/>
              <a:sym typeface="Calibri"/>
            </a:endParaRPr>
          </a:p>
        </p:txBody>
      </p:sp>
      <p:pic>
        <p:nvPicPr>
          <p:cNvPr id="185" name="Google Shape;185;p12" descr="Imagen que contiene persona, interior, hombre, sostener&#10;&#10;Descripción generada automáticamente"/>
          <p:cNvPicPr preferRelativeResize="0"/>
          <p:nvPr/>
        </p:nvPicPr>
        <p:blipFill rotWithShape="1">
          <a:blip r:embed="rId4">
            <a:alphaModFix/>
          </a:blip>
          <a:srcRect/>
          <a:stretch/>
        </p:blipFill>
        <p:spPr>
          <a:xfrm>
            <a:off x="7709387" y="0"/>
            <a:ext cx="4482613" cy="3160803"/>
          </a:xfrm>
          <a:prstGeom prst="rect">
            <a:avLst/>
          </a:prstGeom>
          <a:noFill/>
          <a:ln>
            <a:noFill/>
          </a:ln>
        </p:spPr>
      </p:pic>
      <p:pic>
        <p:nvPicPr>
          <p:cNvPr id="186" name="Google Shape;186;p12" descr="Un par de personas sentadas en una mesa&#10;&#10;Descripción generada automáticamente con confianza media"/>
          <p:cNvPicPr preferRelativeResize="0"/>
          <p:nvPr/>
        </p:nvPicPr>
        <p:blipFill rotWithShape="1">
          <a:blip r:embed="rId5">
            <a:alphaModFix/>
          </a:blip>
          <a:srcRect/>
          <a:stretch/>
        </p:blipFill>
        <p:spPr>
          <a:xfrm>
            <a:off x="7766222" y="3160804"/>
            <a:ext cx="4425778" cy="2950518"/>
          </a:xfrm>
          <a:prstGeom prst="rect">
            <a:avLst/>
          </a:prstGeom>
          <a:noFill/>
          <a:ln>
            <a:noFill/>
          </a:ln>
        </p:spPr>
      </p:pic>
      <p:sp>
        <p:nvSpPr>
          <p:cNvPr id="187" name="Google Shape;187;p12"/>
          <p:cNvSpPr txBox="1"/>
          <p:nvPr/>
        </p:nvSpPr>
        <p:spPr>
          <a:xfrm>
            <a:off x="823600" y="2873880"/>
            <a:ext cx="6094500" cy="19395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200">
                <a:solidFill>
                  <a:schemeClr val="dk1"/>
                </a:solidFill>
                <a:latin typeface="Montserrat"/>
                <a:ea typeface="Montserrat"/>
                <a:cs typeface="Montserrat"/>
                <a:sym typeface="Montserrat"/>
              </a:rPr>
              <a:t>Asistencia técnica a 80 entidades de gobierno central, por medio de cinco reuniones de transferencias metodológicas, con la participación de 261 servidores públicos (218 mujeres y 43 hombres), de las Unidades de Género, Direcciones de Planificación, Direcciones Financieras y Direcciones Sustantivas, logrando de esta forma cumplir con el 100 % de la meta programada para el primer cuatrimestre, con un avance del 16.95 % en relación con las 472 entidades programadas para el presente ejercicio fiscal.</a:t>
            </a:r>
            <a:endParaRPr sz="1200">
              <a:solidFill>
                <a:schemeClr val="dk1"/>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2"/>
        <p:cNvGrpSpPr/>
        <p:nvPr/>
      </p:nvGrpSpPr>
      <p:grpSpPr>
        <a:xfrm>
          <a:off x="0" y="0"/>
          <a:ext cx="0" cy="0"/>
          <a:chOff x="0" y="0"/>
          <a:chExt cx="0" cy="0"/>
        </a:xfrm>
      </p:grpSpPr>
      <p:sp>
        <p:nvSpPr>
          <p:cNvPr id="193" name="Google Shape;193;p13"/>
          <p:cNvSpPr txBox="1"/>
          <p:nvPr/>
        </p:nvSpPr>
        <p:spPr>
          <a:xfrm>
            <a:off x="1593685" y="717884"/>
            <a:ext cx="4308231" cy="1148584"/>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a:solidFill>
                  <a:srgbClr val="2F5496"/>
                </a:solidFill>
                <a:latin typeface="Montserrat"/>
                <a:ea typeface="Montserrat"/>
                <a:cs typeface="Montserrat"/>
                <a:sym typeface="Montserrat"/>
              </a:rPr>
              <a:t>Reunión de la Comisión de la Mujer del Conadur.</a:t>
            </a:r>
            <a:endParaRPr sz="1800">
              <a:solidFill>
                <a:srgbClr val="2F5496"/>
              </a:solidFill>
              <a:latin typeface="Montserrat"/>
              <a:ea typeface="Montserrat"/>
              <a:cs typeface="Montserrat"/>
              <a:sym typeface="Montserrat"/>
            </a:endParaRPr>
          </a:p>
          <a:p>
            <a:pPr marL="0" marR="0" lvl="0" indent="0" algn="just" rtl="0">
              <a:lnSpc>
                <a:spcPct val="150000"/>
              </a:lnSpc>
              <a:spcBef>
                <a:spcPts val="0"/>
              </a:spcBef>
              <a:spcAft>
                <a:spcPts val="0"/>
              </a:spcAft>
              <a:buNone/>
            </a:pPr>
            <a:endParaRPr sz="1100">
              <a:solidFill>
                <a:schemeClr val="dk1"/>
              </a:solidFill>
              <a:latin typeface="Montserrat"/>
              <a:ea typeface="Montserrat"/>
              <a:cs typeface="Montserrat"/>
              <a:sym typeface="Montserrat"/>
            </a:endParaRPr>
          </a:p>
        </p:txBody>
      </p:sp>
      <p:sp>
        <p:nvSpPr>
          <p:cNvPr id="194" name="Google Shape;194;p13"/>
          <p:cNvSpPr txBox="1"/>
          <p:nvPr/>
        </p:nvSpPr>
        <p:spPr>
          <a:xfrm>
            <a:off x="1592055" y="2119942"/>
            <a:ext cx="4308231" cy="156408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a:solidFill>
                  <a:srgbClr val="2F5496"/>
                </a:solidFill>
                <a:latin typeface="Montserrat"/>
                <a:ea typeface="Montserrat"/>
                <a:cs typeface="Montserrat"/>
                <a:sym typeface="Montserrat"/>
              </a:rPr>
              <a:t>Primera reunión del Mecanismo Intersectorial de Seguimiento a la CEDAW.</a:t>
            </a:r>
            <a:endParaRPr/>
          </a:p>
          <a:p>
            <a:pPr marL="0" marR="0" lvl="0" indent="0" algn="just" rtl="0">
              <a:lnSpc>
                <a:spcPct val="150000"/>
              </a:lnSpc>
              <a:spcBef>
                <a:spcPts val="0"/>
              </a:spcBef>
              <a:spcAft>
                <a:spcPts val="0"/>
              </a:spcAft>
              <a:buNone/>
            </a:pPr>
            <a:endParaRPr sz="1100">
              <a:solidFill>
                <a:schemeClr val="dk1"/>
              </a:solidFill>
              <a:latin typeface="Montserrat"/>
              <a:ea typeface="Montserrat"/>
              <a:cs typeface="Montserrat"/>
              <a:sym typeface="Montserrat"/>
            </a:endParaRPr>
          </a:p>
        </p:txBody>
      </p:sp>
      <p:sp>
        <p:nvSpPr>
          <p:cNvPr id="195" name="Google Shape;195;p13"/>
          <p:cNvSpPr txBox="1"/>
          <p:nvPr/>
        </p:nvSpPr>
        <p:spPr>
          <a:xfrm>
            <a:off x="1592054" y="3673897"/>
            <a:ext cx="4308231" cy="197958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a:solidFill>
                  <a:srgbClr val="2F5496"/>
                </a:solidFill>
                <a:latin typeface="Montserrat"/>
                <a:ea typeface="Montserrat"/>
                <a:cs typeface="Montserrat"/>
                <a:sym typeface="Montserrat"/>
              </a:rPr>
              <a:t>Elaboración de informes de avances en la implementación del Control de Convencionalidad.</a:t>
            </a:r>
            <a:endParaRPr/>
          </a:p>
          <a:p>
            <a:pPr marL="0" marR="0" lvl="0" indent="0" algn="just" rtl="0">
              <a:lnSpc>
                <a:spcPct val="150000"/>
              </a:lnSpc>
              <a:spcBef>
                <a:spcPts val="0"/>
              </a:spcBef>
              <a:spcAft>
                <a:spcPts val="0"/>
              </a:spcAft>
              <a:buNone/>
            </a:pPr>
            <a:endParaRPr sz="1800">
              <a:solidFill>
                <a:srgbClr val="2F5496"/>
              </a:solidFill>
              <a:latin typeface="Montserrat"/>
              <a:ea typeface="Montserrat"/>
              <a:cs typeface="Montserrat"/>
              <a:sym typeface="Montserrat"/>
            </a:endParaRPr>
          </a:p>
          <a:p>
            <a:pPr marL="0" marR="0" lvl="0" indent="0" algn="just" rtl="0">
              <a:lnSpc>
                <a:spcPct val="150000"/>
              </a:lnSpc>
              <a:spcBef>
                <a:spcPts val="0"/>
              </a:spcBef>
              <a:spcAft>
                <a:spcPts val="0"/>
              </a:spcAft>
              <a:buNone/>
            </a:pPr>
            <a:endParaRPr sz="1100">
              <a:solidFill>
                <a:schemeClr val="dk1"/>
              </a:solidFill>
              <a:latin typeface="Montserrat"/>
              <a:ea typeface="Montserrat"/>
              <a:cs typeface="Montserrat"/>
              <a:sym typeface="Montserrat"/>
            </a:endParaRPr>
          </a:p>
        </p:txBody>
      </p:sp>
      <p:sp>
        <p:nvSpPr>
          <p:cNvPr id="196" name="Google Shape;196;p13"/>
          <p:cNvSpPr txBox="1"/>
          <p:nvPr/>
        </p:nvSpPr>
        <p:spPr>
          <a:xfrm>
            <a:off x="7085261" y="3517800"/>
            <a:ext cx="4308231" cy="156408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a:solidFill>
                  <a:srgbClr val="2F5496"/>
                </a:solidFill>
                <a:latin typeface="Montserrat"/>
                <a:ea typeface="Montserrat"/>
                <a:cs typeface="Montserrat"/>
                <a:sym typeface="Montserrat"/>
              </a:rPr>
              <a:t>Reunión de coordinación con la Mesa interinstitucional sobre Mujeres Paz y Seguridad. MIMPAZ.</a:t>
            </a:r>
            <a:endParaRPr/>
          </a:p>
          <a:p>
            <a:pPr marL="0" marR="0" lvl="0" indent="0" algn="just" rtl="0">
              <a:lnSpc>
                <a:spcPct val="150000"/>
              </a:lnSpc>
              <a:spcBef>
                <a:spcPts val="0"/>
              </a:spcBef>
              <a:spcAft>
                <a:spcPts val="0"/>
              </a:spcAft>
              <a:buNone/>
            </a:pPr>
            <a:endParaRPr sz="1100">
              <a:solidFill>
                <a:schemeClr val="dk1"/>
              </a:solidFill>
              <a:latin typeface="Montserrat"/>
              <a:ea typeface="Montserrat"/>
              <a:cs typeface="Montserrat"/>
              <a:sym typeface="Montserrat"/>
            </a:endParaRPr>
          </a:p>
        </p:txBody>
      </p:sp>
      <p:sp>
        <p:nvSpPr>
          <p:cNvPr id="197" name="Google Shape;197;p13"/>
          <p:cNvSpPr txBox="1"/>
          <p:nvPr/>
        </p:nvSpPr>
        <p:spPr>
          <a:xfrm>
            <a:off x="7011678" y="1953717"/>
            <a:ext cx="4308231" cy="156408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a:solidFill>
                  <a:srgbClr val="2F5496"/>
                </a:solidFill>
                <a:latin typeface="Montserrat"/>
                <a:ea typeface="Montserrat"/>
                <a:cs typeface="Montserrat"/>
                <a:sym typeface="Montserrat"/>
              </a:rPr>
              <a:t>Gestión de la Información, el Conocimiento y Seguimiento y Evaluación. </a:t>
            </a:r>
            <a:endParaRPr/>
          </a:p>
          <a:p>
            <a:pPr marL="0" marR="0" lvl="0" indent="0" algn="just" rtl="0">
              <a:lnSpc>
                <a:spcPct val="150000"/>
              </a:lnSpc>
              <a:spcBef>
                <a:spcPts val="0"/>
              </a:spcBef>
              <a:spcAft>
                <a:spcPts val="0"/>
              </a:spcAft>
              <a:buNone/>
            </a:pPr>
            <a:endParaRPr sz="1100">
              <a:solidFill>
                <a:schemeClr val="dk1"/>
              </a:solidFill>
              <a:latin typeface="Montserrat"/>
              <a:ea typeface="Montserrat"/>
              <a:cs typeface="Montserrat"/>
              <a:sym typeface="Montserrat"/>
            </a:endParaRPr>
          </a:p>
        </p:txBody>
      </p:sp>
      <p:pic>
        <p:nvPicPr>
          <p:cNvPr id="198" name="Google Shape;198;p13" descr="Icono&#10;&#10;Descripción generada automáticamente"/>
          <p:cNvPicPr preferRelativeResize="0"/>
          <p:nvPr/>
        </p:nvPicPr>
        <p:blipFill rotWithShape="1">
          <a:blip r:embed="rId4">
            <a:alphaModFix/>
          </a:blip>
          <a:srcRect/>
          <a:stretch/>
        </p:blipFill>
        <p:spPr>
          <a:xfrm>
            <a:off x="473890" y="833221"/>
            <a:ext cx="917909" cy="917909"/>
          </a:xfrm>
          <a:prstGeom prst="rect">
            <a:avLst/>
          </a:prstGeom>
          <a:noFill/>
          <a:ln>
            <a:noFill/>
          </a:ln>
        </p:spPr>
      </p:pic>
      <p:pic>
        <p:nvPicPr>
          <p:cNvPr id="199" name="Google Shape;199;p13" descr="Icono&#10;&#10;Descripción generada automáticamente"/>
          <p:cNvPicPr preferRelativeResize="0"/>
          <p:nvPr/>
        </p:nvPicPr>
        <p:blipFill rotWithShape="1">
          <a:blip r:embed="rId5">
            <a:alphaModFix/>
          </a:blip>
          <a:srcRect/>
          <a:stretch/>
        </p:blipFill>
        <p:spPr>
          <a:xfrm>
            <a:off x="577572" y="2331994"/>
            <a:ext cx="814541" cy="917909"/>
          </a:xfrm>
          <a:prstGeom prst="rect">
            <a:avLst/>
          </a:prstGeom>
          <a:noFill/>
          <a:ln>
            <a:noFill/>
          </a:ln>
        </p:spPr>
      </p:pic>
      <p:pic>
        <p:nvPicPr>
          <p:cNvPr id="200" name="Google Shape;200;p13" descr="Icono&#10;&#10;Descripción generada automáticamente"/>
          <p:cNvPicPr preferRelativeResize="0"/>
          <p:nvPr/>
        </p:nvPicPr>
        <p:blipFill rotWithShape="1">
          <a:blip r:embed="rId6">
            <a:alphaModFix/>
          </a:blip>
          <a:srcRect/>
          <a:stretch/>
        </p:blipFill>
        <p:spPr>
          <a:xfrm>
            <a:off x="6185737" y="2331994"/>
            <a:ext cx="798110" cy="796104"/>
          </a:xfrm>
          <a:prstGeom prst="rect">
            <a:avLst/>
          </a:prstGeom>
          <a:noFill/>
          <a:ln>
            <a:noFill/>
          </a:ln>
        </p:spPr>
      </p:pic>
      <p:pic>
        <p:nvPicPr>
          <p:cNvPr id="201" name="Google Shape;201;p13" descr="Icono&#10;&#10;Descripción generada automáticamente"/>
          <p:cNvPicPr preferRelativeResize="0"/>
          <p:nvPr/>
        </p:nvPicPr>
        <p:blipFill rotWithShape="1">
          <a:blip r:embed="rId7">
            <a:alphaModFix/>
          </a:blip>
          <a:srcRect/>
          <a:stretch/>
        </p:blipFill>
        <p:spPr>
          <a:xfrm>
            <a:off x="577260" y="3958533"/>
            <a:ext cx="814539" cy="852719"/>
          </a:xfrm>
          <a:prstGeom prst="rect">
            <a:avLst/>
          </a:prstGeom>
          <a:noFill/>
          <a:ln>
            <a:noFill/>
          </a:ln>
        </p:spPr>
      </p:pic>
      <p:pic>
        <p:nvPicPr>
          <p:cNvPr id="202" name="Google Shape;202;p13" descr="Icono&#10;&#10;Descripción generada automáticamente"/>
          <p:cNvPicPr preferRelativeResize="0"/>
          <p:nvPr/>
        </p:nvPicPr>
        <p:blipFill rotWithShape="1">
          <a:blip r:embed="rId8">
            <a:alphaModFix/>
          </a:blip>
          <a:srcRect/>
          <a:stretch/>
        </p:blipFill>
        <p:spPr>
          <a:xfrm>
            <a:off x="6157906" y="3875101"/>
            <a:ext cx="853772" cy="84948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7"/>
        <p:cNvGrpSpPr/>
        <p:nvPr/>
      </p:nvGrpSpPr>
      <p:grpSpPr>
        <a:xfrm>
          <a:off x="0" y="0"/>
          <a:ext cx="0" cy="0"/>
          <a:chOff x="0" y="0"/>
          <a:chExt cx="0" cy="0"/>
        </a:xfrm>
      </p:grpSpPr>
      <p:sp>
        <p:nvSpPr>
          <p:cNvPr id="208" name="Google Shape;208;p14"/>
          <p:cNvSpPr/>
          <p:nvPr/>
        </p:nvSpPr>
        <p:spPr>
          <a:xfrm>
            <a:off x="1091953" y="594804"/>
            <a:ext cx="8433787" cy="5086905"/>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14"/>
          <p:cNvSpPr txBox="1"/>
          <p:nvPr/>
        </p:nvSpPr>
        <p:spPr>
          <a:xfrm>
            <a:off x="1471902" y="833650"/>
            <a:ext cx="5386200" cy="13236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a:solidFill>
                  <a:srgbClr val="002E91"/>
                </a:solidFill>
                <a:latin typeface="Montserrat"/>
                <a:ea typeface="Montserrat"/>
                <a:cs typeface="Montserrat"/>
                <a:sym typeface="Montserrat"/>
              </a:rPr>
              <a:t>10. Participación y representación en mecanismos para el adelanto de las mujeres a nivel regional e internacional</a:t>
            </a:r>
            <a:endParaRPr sz="2000">
              <a:solidFill>
                <a:srgbClr val="2F5496"/>
              </a:solidFill>
              <a:latin typeface="Montserrat"/>
              <a:ea typeface="Montserrat"/>
              <a:cs typeface="Montserrat"/>
              <a:sym typeface="Montserrat"/>
            </a:endParaRPr>
          </a:p>
          <a:p>
            <a:pPr marL="0" marR="0" lvl="0" indent="0" algn="l" rtl="0">
              <a:spcBef>
                <a:spcPts val="0"/>
              </a:spcBef>
              <a:spcAft>
                <a:spcPts val="0"/>
              </a:spcAft>
              <a:buNone/>
            </a:pPr>
            <a:endParaRPr sz="2000" b="1">
              <a:solidFill>
                <a:srgbClr val="002E91"/>
              </a:solidFill>
              <a:latin typeface="Montserrat"/>
              <a:ea typeface="Montserrat"/>
              <a:cs typeface="Montserrat"/>
              <a:sym typeface="Montserrat"/>
            </a:endParaRPr>
          </a:p>
        </p:txBody>
      </p:sp>
      <p:sp>
        <p:nvSpPr>
          <p:cNvPr id="210" name="Google Shape;210;p14"/>
          <p:cNvSpPr txBox="1"/>
          <p:nvPr/>
        </p:nvSpPr>
        <p:spPr>
          <a:xfrm>
            <a:off x="2791065" y="2280416"/>
            <a:ext cx="3621345" cy="1148584"/>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200">
                <a:solidFill>
                  <a:srgbClr val="2F5496"/>
                </a:solidFill>
                <a:latin typeface="Montserrat"/>
                <a:ea typeface="Montserrat"/>
                <a:cs typeface="Montserrat"/>
                <a:sym typeface="Montserrat"/>
              </a:rPr>
              <a:t>Consejo de Ministras de la Mujer de Centroamérica y República Dominicana</a:t>
            </a:r>
            <a:endParaRPr/>
          </a:p>
          <a:p>
            <a:pPr marL="0" marR="0" lvl="0" indent="0" algn="just" rtl="0">
              <a:lnSpc>
                <a:spcPct val="150000"/>
              </a:lnSpc>
              <a:spcBef>
                <a:spcPts val="0"/>
              </a:spcBef>
              <a:spcAft>
                <a:spcPts val="0"/>
              </a:spcAft>
              <a:buNone/>
            </a:pPr>
            <a:r>
              <a:rPr lang="en-US" sz="1200">
                <a:solidFill>
                  <a:srgbClr val="2F5496"/>
                </a:solidFill>
                <a:latin typeface="Montserrat"/>
                <a:ea typeface="Montserrat"/>
                <a:cs typeface="Montserrat"/>
                <a:sym typeface="Montserrat"/>
              </a:rPr>
              <a:t> -COMMCA-</a:t>
            </a:r>
            <a:endParaRPr sz="1200">
              <a:solidFill>
                <a:srgbClr val="2F5496"/>
              </a:solidFill>
              <a:latin typeface="Montserrat"/>
              <a:ea typeface="Montserrat"/>
              <a:cs typeface="Montserrat"/>
              <a:sym typeface="Montserrat"/>
            </a:endParaRPr>
          </a:p>
          <a:p>
            <a:pPr marL="0" marR="0" lvl="0" indent="0" algn="just" rtl="0">
              <a:lnSpc>
                <a:spcPct val="150000"/>
              </a:lnSpc>
              <a:spcBef>
                <a:spcPts val="0"/>
              </a:spcBef>
              <a:spcAft>
                <a:spcPts val="0"/>
              </a:spcAft>
              <a:buNone/>
            </a:pPr>
            <a:endParaRPr sz="1100">
              <a:solidFill>
                <a:schemeClr val="dk1"/>
              </a:solidFill>
              <a:latin typeface="Montserrat"/>
              <a:ea typeface="Montserrat"/>
              <a:cs typeface="Montserrat"/>
              <a:sym typeface="Montserrat"/>
            </a:endParaRPr>
          </a:p>
        </p:txBody>
      </p:sp>
      <p:pic>
        <p:nvPicPr>
          <p:cNvPr id="211" name="Google Shape;211;p14"/>
          <p:cNvPicPr preferRelativeResize="0"/>
          <p:nvPr/>
        </p:nvPicPr>
        <p:blipFill rotWithShape="1">
          <a:blip r:embed="rId4">
            <a:alphaModFix/>
          </a:blip>
          <a:srcRect/>
          <a:stretch/>
        </p:blipFill>
        <p:spPr>
          <a:xfrm>
            <a:off x="6408198" y="1464816"/>
            <a:ext cx="4609802" cy="3382392"/>
          </a:xfrm>
          <a:prstGeom prst="rect">
            <a:avLst/>
          </a:prstGeom>
          <a:noFill/>
          <a:ln>
            <a:noFill/>
          </a:ln>
        </p:spPr>
      </p:pic>
      <p:pic>
        <p:nvPicPr>
          <p:cNvPr id="212" name="Google Shape;212;p14" descr="Icono&#10;&#10;Descripción generada automáticamente"/>
          <p:cNvPicPr preferRelativeResize="0"/>
          <p:nvPr/>
        </p:nvPicPr>
        <p:blipFill rotWithShape="1">
          <a:blip r:embed="rId5">
            <a:alphaModFix/>
          </a:blip>
          <a:srcRect/>
          <a:stretch/>
        </p:blipFill>
        <p:spPr>
          <a:xfrm>
            <a:off x="1748351" y="2296372"/>
            <a:ext cx="917909" cy="917909"/>
          </a:xfrm>
          <a:prstGeom prst="rect">
            <a:avLst/>
          </a:prstGeom>
          <a:noFill/>
          <a:ln>
            <a:noFill/>
          </a:ln>
        </p:spPr>
      </p:pic>
      <p:sp>
        <p:nvSpPr>
          <p:cNvPr id="213" name="Google Shape;213;p14"/>
          <p:cNvSpPr txBox="1"/>
          <p:nvPr/>
        </p:nvSpPr>
        <p:spPr>
          <a:xfrm>
            <a:off x="2869707" y="3711042"/>
            <a:ext cx="3433439" cy="615105"/>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200">
                <a:solidFill>
                  <a:srgbClr val="2F5496"/>
                </a:solidFill>
                <a:latin typeface="Montserrat"/>
                <a:ea typeface="Montserrat"/>
                <a:cs typeface="Montserrat"/>
                <a:sym typeface="Montserrat"/>
              </a:rPr>
              <a:t>Reunión con la Ministra de la Mujer, la Familia y los Derechos Humanos de Brasil.</a:t>
            </a:r>
            <a:endParaRPr/>
          </a:p>
        </p:txBody>
      </p:sp>
      <p:pic>
        <p:nvPicPr>
          <p:cNvPr id="214" name="Google Shape;214;p14"/>
          <p:cNvPicPr preferRelativeResize="0"/>
          <p:nvPr/>
        </p:nvPicPr>
        <p:blipFill rotWithShape="1">
          <a:blip r:embed="rId6">
            <a:alphaModFix/>
          </a:blip>
          <a:srcRect/>
          <a:stretch/>
        </p:blipFill>
        <p:spPr>
          <a:xfrm>
            <a:off x="1813569" y="3749288"/>
            <a:ext cx="917909" cy="841416"/>
          </a:xfrm>
          <a:prstGeom prst="rect">
            <a:avLst/>
          </a:prstGeom>
          <a:noFill/>
          <a:ln>
            <a:noFill/>
          </a:ln>
        </p:spPr>
      </p:pic>
      <p:pic>
        <p:nvPicPr>
          <p:cNvPr id="215" name="Google Shape;215;p14" descr="Un grupo de personas sentadas en una sala&#10;&#10;Descripción generada automáticamente con confianza media"/>
          <p:cNvPicPr preferRelativeResize="0"/>
          <p:nvPr/>
        </p:nvPicPr>
        <p:blipFill rotWithShape="1">
          <a:blip r:embed="rId7">
            <a:alphaModFix/>
          </a:blip>
          <a:srcRect/>
          <a:stretch/>
        </p:blipFill>
        <p:spPr>
          <a:xfrm>
            <a:off x="6625183" y="1714684"/>
            <a:ext cx="4175831" cy="2882655"/>
          </a:xfrm>
          <a:prstGeom prst="ellipse">
            <a:avLst/>
          </a:prstGeom>
          <a:noFill/>
          <a:ln w="190500" cap="rnd" cmpd="sng">
            <a:solidFill>
              <a:srgbClr val="C8C6BD"/>
            </a:solidFill>
            <a:prstDash val="solid"/>
            <a:round/>
            <a:headEnd type="none" w="sm" len="sm"/>
            <a:tailEnd type="none" w="sm" len="sm"/>
          </a:ln>
          <a:effectLst>
            <a:outerShdw blurRad="127000" algn="bl" rotWithShape="0">
              <a:srgbClr val="000000"/>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sp>
        <p:nvSpPr>
          <p:cNvPr id="221" name="Google Shape;221;p15"/>
          <p:cNvSpPr txBox="1"/>
          <p:nvPr/>
        </p:nvSpPr>
        <p:spPr>
          <a:xfrm>
            <a:off x="983398" y="1318582"/>
            <a:ext cx="5112602" cy="50533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a:solidFill>
                  <a:srgbClr val="002E91"/>
                </a:solidFill>
                <a:latin typeface="Montserrat"/>
                <a:ea typeface="Montserrat"/>
                <a:cs typeface="Montserrat"/>
                <a:sym typeface="Montserrat"/>
              </a:rPr>
              <a:t>11. Producto: Dirección y coordinación</a:t>
            </a:r>
            <a:endParaRPr sz="2000">
              <a:solidFill>
                <a:srgbClr val="2F5496"/>
              </a:solidFill>
              <a:latin typeface="Calibri"/>
              <a:ea typeface="Calibri"/>
              <a:cs typeface="Calibri"/>
              <a:sym typeface="Calibri"/>
            </a:endParaRPr>
          </a:p>
        </p:txBody>
      </p:sp>
      <p:sp>
        <p:nvSpPr>
          <p:cNvPr id="222" name="Google Shape;222;p15"/>
          <p:cNvSpPr txBox="1"/>
          <p:nvPr/>
        </p:nvSpPr>
        <p:spPr>
          <a:xfrm>
            <a:off x="983398" y="2428950"/>
            <a:ext cx="9510000" cy="22164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200">
                <a:solidFill>
                  <a:schemeClr val="dk1"/>
                </a:solidFill>
                <a:latin typeface="Montserrat"/>
                <a:ea typeface="Montserrat"/>
                <a:cs typeface="Montserrat"/>
                <a:sym typeface="Montserrat"/>
              </a:rPr>
              <a:t>En este producto se elaboraron tres informes consolidados de gestión institucional que resumen las acciones ejecutadas por las Dependencias de la Seprem, en este período, logrando con ello la ejecución del 100 % de la meta establecida para el cuatrimestre y un avance del 25 % en relación con la meta anual. </a:t>
            </a:r>
            <a:endParaRPr/>
          </a:p>
          <a:p>
            <a:pPr marL="0" marR="0" lvl="0" indent="0" algn="just" rtl="0">
              <a:lnSpc>
                <a:spcPct val="150000"/>
              </a:lnSpc>
              <a:spcBef>
                <a:spcPts val="0"/>
              </a:spcBef>
              <a:spcAft>
                <a:spcPts val="0"/>
              </a:spcAft>
              <a:buNone/>
            </a:pPr>
            <a:endParaRPr sz="1200">
              <a:solidFill>
                <a:schemeClr val="dk1"/>
              </a:solidFill>
              <a:latin typeface="Montserrat"/>
              <a:ea typeface="Montserrat"/>
              <a:cs typeface="Montserrat"/>
              <a:sym typeface="Montserrat"/>
            </a:endParaRPr>
          </a:p>
          <a:p>
            <a:pPr marL="0" marR="0" lvl="0" indent="0" algn="just" rtl="0">
              <a:lnSpc>
                <a:spcPct val="150000"/>
              </a:lnSpc>
              <a:spcBef>
                <a:spcPts val="0"/>
              </a:spcBef>
              <a:spcAft>
                <a:spcPts val="0"/>
              </a:spcAft>
              <a:buNone/>
            </a:pPr>
            <a:r>
              <a:rPr lang="en-US" sz="1200">
                <a:solidFill>
                  <a:schemeClr val="dk1"/>
                </a:solidFill>
                <a:latin typeface="Montserrat"/>
                <a:ea typeface="Montserrat"/>
                <a:cs typeface="Montserrat"/>
                <a:sym typeface="Montserrat"/>
              </a:rPr>
              <a:t>El producto Dirección y coordinación, tiene un presupuesto vigente de Q15,525,541.00 y al primer cuatrimestre se ha ejecutado Q4,383,969.75 que corresponde al 28.24 % del presupuesto vigente, con fuente de financiamiento 11 “Ingresos corrientes”, destinado para ser ejecutado en el departamento y municipio de Guatemala. Se detalla a continuación los principales logros en la ejecución de este producto.</a:t>
            </a:r>
            <a:endParaRPr sz="1200">
              <a:solidFill>
                <a:schemeClr val="dk1"/>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7"/>
        <p:cNvGrpSpPr/>
        <p:nvPr/>
      </p:nvGrpSpPr>
      <p:grpSpPr>
        <a:xfrm>
          <a:off x="0" y="0"/>
          <a:ext cx="0" cy="0"/>
          <a:chOff x="0" y="0"/>
          <a:chExt cx="0" cy="0"/>
        </a:xfrm>
      </p:grpSpPr>
      <p:sp>
        <p:nvSpPr>
          <p:cNvPr id="228" name="Google Shape;228;p16"/>
          <p:cNvSpPr/>
          <p:nvPr/>
        </p:nvSpPr>
        <p:spPr>
          <a:xfrm>
            <a:off x="1322773" y="456755"/>
            <a:ext cx="8433787" cy="5086905"/>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9" name="Google Shape;229;p16"/>
          <p:cNvPicPr preferRelativeResize="0"/>
          <p:nvPr/>
        </p:nvPicPr>
        <p:blipFill rotWithShape="1">
          <a:blip r:embed="rId4">
            <a:alphaModFix/>
          </a:blip>
          <a:srcRect/>
          <a:stretch/>
        </p:blipFill>
        <p:spPr>
          <a:xfrm>
            <a:off x="149441" y="1737804"/>
            <a:ext cx="4609802" cy="3382392"/>
          </a:xfrm>
          <a:prstGeom prst="rect">
            <a:avLst/>
          </a:prstGeom>
          <a:noFill/>
          <a:ln>
            <a:noFill/>
          </a:ln>
        </p:spPr>
      </p:pic>
      <p:sp>
        <p:nvSpPr>
          <p:cNvPr id="230" name="Google Shape;230;p16"/>
          <p:cNvSpPr txBox="1"/>
          <p:nvPr/>
        </p:nvSpPr>
        <p:spPr>
          <a:xfrm>
            <a:off x="1474578" y="485617"/>
            <a:ext cx="6094520" cy="50533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a:solidFill>
                  <a:srgbClr val="002E91"/>
                </a:solidFill>
                <a:latin typeface="Montserrat"/>
                <a:ea typeface="Montserrat"/>
                <a:cs typeface="Montserrat"/>
                <a:sym typeface="Montserrat"/>
              </a:rPr>
              <a:t>12. Convenios Firmados</a:t>
            </a:r>
            <a:endParaRPr sz="2000">
              <a:solidFill>
                <a:srgbClr val="2F5496"/>
              </a:solidFill>
              <a:latin typeface="Calibri"/>
              <a:ea typeface="Calibri"/>
              <a:cs typeface="Calibri"/>
              <a:sym typeface="Calibri"/>
            </a:endParaRPr>
          </a:p>
        </p:txBody>
      </p:sp>
      <p:pic>
        <p:nvPicPr>
          <p:cNvPr id="231" name="Google Shape;231;p16" descr="Personas sentadas en una mesa&#10;&#10;Descripción generada automáticamente con confianza media"/>
          <p:cNvPicPr preferRelativeResize="0"/>
          <p:nvPr/>
        </p:nvPicPr>
        <p:blipFill rotWithShape="1">
          <a:blip r:embed="rId5">
            <a:alphaModFix/>
          </a:blip>
          <a:srcRect/>
          <a:stretch/>
        </p:blipFill>
        <p:spPr>
          <a:xfrm>
            <a:off x="563258" y="2012928"/>
            <a:ext cx="3782168" cy="2796631"/>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232" name="Google Shape;232;p16" descr="Icono&#10;&#10;Descripción generada automáticamente"/>
          <p:cNvPicPr preferRelativeResize="0"/>
          <p:nvPr/>
        </p:nvPicPr>
        <p:blipFill rotWithShape="1">
          <a:blip r:embed="rId6">
            <a:alphaModFix/>
          </a:blip>
          <a:srcRect/>
          <a:stretch/>
        </p:blipFill>
        <p:spPr>
          <a:xfrm>
            <a:off x="8580041" y="1393981"/>
            <a:ext cx="814539" cy="852719"/>
          </a:xfrm>
          <a:prstGeom prst="rect">
            <a:avLst/>
          </a:prstGeom>
          <a:noFill/>
          <a:ln>
            <a:noFill/>
          </a:ln>
        </p:spPr>
      </p:pic>
      <p:pic>
        <p:nvPicPr>
          <p:cNvPr id="233" name="Google Shape;233;p16" descr="Icono&#10;&#10;Descripción generada automáticamente"/>
          <p:cNvPicPr preferRelativeResize="0"/>
          <p:nvPr/>
        </p:nvPicPr>
        <p:blipFill rotWithShape="1">
          <a:blip r:embed="rId6">
            <a:alphaModFix/>
          </a:blip>
          <a:srcRect/>
          <a:stretch/>
        </p:blipFill>
        <p:spPr>
          <a:xfrm>
            <a:off x="8586588" y="2869491"/>
            <a:ext cx="814539" cy="852719"/>
          </a:xfrm>
          <a:prstGeom prst="rect">
            <a:avLst/>
          </a:prstGeom>
          <a:noFill/>
          <a:ln>
            <a:noFill/>
          </a:ln>
        </p:spPr>
      </p:pic>
      <p:sp>
        <p:nvSpPr>
          <p:cNvPr id="234" name="Google Shape;234;p16"/>
          <p:cNvSpPr txBox="1"/>
          <p:nvPr/>
        </p:nvSpPr>
        <p:spPr>
          <a:xfrm>
            <a:off x="4667614" y="1153252"/>
            <a:ext cx="3740898" cy="1169103"/>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None/>
            </a:pPr>
            <a:r>
              <a:rPr lang="en-US" sz="1200">
                <a:solidFill>
                  <a:srgbClr val="2F5496"/>
                </a:solidFill>
                <a:latin typeface="Montserrat"/>
                <a:ea typeface="Montserrat"/>
                <a:cs typeface="Montserrat"/>
                <a:sym typeface="Montserrat"/>
              </a:rPr>
              <a:t>Firma del Convenio Marco de Cooperación interinstitucional entre la Secretaría Presidencial de la Mujer y el Instituto Nacional de Administración Pública.</a:t>
            </a:r>
            <a:endParaRPr sz="1400">
              <a:solidFill>
                <a:srgbClr val="2F5496"/>
              </a:solidFill>
              <a:latin typeface="Montserrat"/>
              <a:ea typeface="Montserrat"/>
              <a:cs typeface="Montserrat"/>
              <a:sym typeface="Montserrat"/>
            </a:endParaRPr>
          </a:p>
        </p:txBody>
      </p:sp>
      <p:sp>
        <p:nvSpPr>
          <p:cNvPr id="235" name="Google Shape;235;p16"/>
          <p:cNvSpPr txBox="1"/>
          <p:nvPr/>
        </p:nvSpPr>
        <p:spPr>
          <a:xfrm>
            <a:off x="4759243" y="2711300"/>
            <a:ext cx="3820798" cy="1169103"/>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None/>
            </a:pPr>
            <a:r>
              <a:rPr lang="en-US" sz="1200">
                <a:solidFill>
                  <a:srgbClr val="2F5496"/>
                </a:solidFill>
                <a:latin typeface="Montserrat"/>
                <a:ea typeface="Montserrat"/>
                <a:cs typeface="Montserrat"/>
                <a:sym typeface="Montserrat"/>
              </a:rPr>
              <a:t>Suscripción del Convenio de Cooperación Interinstitucional del Centro de Atención Integral para personas con Discapacidad CAIPD. </a:t>
            </a:r>
            <a:endParaRPr/>
          </a:p>
        </p:txBody>
      </p:sp>
      <p:pic>
        <p:nvPicPr>
          <p:cNvPr id="236" name="Google Shape;236;p16" descr="Icono&#10;&#10;Descripción generada automáticamente"/>
          <p:cNvPicPr preferRelativeResize="0"/>
          <p:nvPr/>
        </p:nvPicPr>
        <p:blipFill rotWithShape="1">
          <a:blip r:embed="rId6">
            <a:alphaModFix/>
          </a:blip>
          <a:srcRect/>
          <a:stretch/>
        </p:blipFill>
        <p:spPr>
          <a:xfrm>
            <a:off x="8580040" y="4206575"/>
            <a:ext cx="814539" cy="852719"/>
          </a:xfrm>
          <a:prstGeom prst="rect">
            <a:avLst/>
          </a:prstGeom>
          <a:noFill/>
          <a:ln>
            <a:noFill/>
          </a:ln>
        </p:spPr>
      </p:pic>
      <p:sp>
        <p:nvSpPr>
          <p:cNvPr id="237" name="Google Shape;237;p16"/>
          <p:cNvSpPr txBox="1"/>
          <p:nvPr/>
        </p:nvSpPr>
        <p:spPr>
          <a:xfrm>
            <a:off x="5173060" y="4423332"/>
            <a:ext cx="3718881" cy="33977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200">
                <a:solidFill>
                  <a:srgbClr val="2F5496"/>
                </a:solidFill>
                <a:latin typeface="Montserrat"/>
                <a:ea typeface="Montserrat"/>
                <a:cs typeface="Montserrat"/>
                <a:sym typeface="Montserrat"/>
              </a:rPr>
              <a:t>Reunión con Organismos de Cooperación.</a:t>
            </a:r>
            <a:endParaRPr sz="1400">
              <a:solidFill>
                <a:srgbClr val="2F5496"/>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2"/>
        <p:cNvGrpSpPr/>
        <p:nvPr/>
      </p:nvGrpSpPr>
      <p:grpSpPr>
        <a:xfrm>
          <a:off x="0" y="0"/>
          <a:ext cx="0" cy="0"/>
          <a:chOff x="0" y="0"/>
          <a:chExt cx="0" cy="0"/>
        </a:xfrm>
      </p:grpSpPr>
      <p:sp>
        <p:nvSpPr>
          <p:cNvPr id="243" name="Google Shape;243;p17"/>
          <p:cNvSpPr txBox="1"/>
          <p:nvPr/>
        </p:nvSpPr>
        <p:spPr>
          <a:xfrm>
            <a:off x="987640" y="784474"/>
            <a:ext cx="6094520" cy="50533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a:solidFill>
                  <a:srgbClr val="002E91"/>
                </a:solidFill>
                <a:latin typeface="Montserrat"/>
                <a:ea typeface="Montserrat"/>
                <a:cs typeface="Montserrat"/>
                <a:sym typeface="Montserrat"/>
              </a:rPr>
              <a:t>13. Cooperación Financiera no Reembolsable</a:t>
            </a:r>
            <a:endParaRPr sz="2000">
              <a:solidFill>
                <a:srgbClr val="2F5496"/>
              </a:solidFill>
              <a:latin typeface="Calibri"/>
              <a:ea typeface="Calibri"/>
              <a:cs typeface="Calibri"/>
              <a:sym typeface="Calibri"/>
            </a:endParaRPr>
          </a:p>
        </p:txBody>
      </p:sp>
      <p:sp>
        <p:nvSpPr>
          <p:cNvPr id="244" name="Google Shape;244;p17"/>
          <p:cNvSpPr txBox="1"/>
          <p:nvPr/>
        </p:nvSpPr>
        <p:spPr>
          <a:xfrm>
            <a:off x="2175028" y="1748763"/>
            <a:ext cx="563732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2F5496"/>
                </a:solidFill>
                <a:latin typeface="Montserrat"/>
                <a:ea typeface="Montserrat"/>
                <a:cs typeface="Montserrat"/>
                <a:sym typeface="Montserrat"/>
              </a:rPr>
              <a:t>Agencia Española de Cooperación Internacional para el Desarrollo -AECID</a:t>
            </a:r>
            <a:endParaRPr sz="1800">
              <a:solidFill>
                <a:srgbClr val="2F5496"/>
              </a:solidFill>
              <a:latin typeface="Montserrat"/>
              <a:ea typeface="Montserrat"/>
              <a:cs typeface="Montserrat"/>
              <a:sym typeface="Montserrat"/>
            </a:endParaRPr>
          </a:p>
        </p:txBody>
      </p:sp>
      <p:sp>
        <p:nvSpPr>
          <p:cNvPr id="245" name="Google Shape;245;p17"/>
          <p:cNvSpPr txBox="1"/>
          <p:nvPr/>
        </p:nvSpPr>
        <p:spPr>
          <a:xfrm>
            <a:off x="2059619" y="4006048"/>
            <a:ext cx="6094520" cy="46102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800">
                <a:solidFill>
                  <a:srgbClr val="2F5496"/>
                </a:solidFill>
                <a:latin typeface="Montserrat"/>
                <a:ea typeface="Montserrat"/>
                <a:cs typeface="Montserrat"/>
                <a:sym typeface="Montserrat"/>
              </a:rPr>
              <a:t>Programa de Naciones Unidas -PNUD-</a:t>
            </a:r>
            <a:endParaRPr sz="2000">
              <a:solidFill>
                <a:srgbClr val="2F5496"/>
              </a:solidFill>
              <a:latin typeface="Montserrat"/>
              <a:ea typeface="Montserrat"/>
              <a:cs typeface="Montserrat"/>
              <a:sym typeface="Montserrat"/>
            </a:endParaRPr>
          </a:p>
        </p:txBody>
      </p:sp>
      <p:sp>
        <p:nvSpPr>
          <p:cNvPr id="246" name="Google Shape;246;p17"/>
          <p:cNvSpPr txBox="1"/>
          <p:nvPr/>
        </p:nvSpPr>
        <p:spPr>
          <a:xfrm>
            <a:off x="2175029" y="2403215"/>
            <a:ext cx="8753383" cy="116910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200">
                <a:solidFill>
                  <a:schemeClr val="dk1"/>
                </a:solidFill>
                <a:latin typeface="Montserrat"/>
                <a:ea typeface="Montserrat"/>
                <a:cs typeface="Montserrat"/>
                <a:sym typeface="Montserrat"/>
              </a:rPr>
              <a:t>Se realizó acercamiento con la Agencia Española de Cooperación para el Desarrollo -AECID- con el propósito de presentar la ficha técnica para la intervención denominada “La Seprem promueve el liderazgo y participación de las mujeres” la cual fue aprobada en su primera fase, con presupuesto estimado de € 219,360.00.</a:t>
            </a:r>
            <a:endParaRPr sz="1200">
              <a:solidFill>
                <a:schemeClr val="dk1"/>
              </a:solidFill>
              <a:latin typeface="Montserrat"/>
              <a:ea typeface="Montserrat"/>
              <a:cs typeface="Montserrat"/>
              <a:sym typeface="Montserrat"/>
            </a:endParaRPr>
          </a:p>
          <a:p>
            <a:pPr marL="0" marR="0" lvl="0" indent="0" algn="just" rtl="0">
              <a:lnSpc>
                <a:spcPct val="150000"/>
              </a:lnSpc>
              <a:spcBef>
                <a:spcPts val="0"/>
              </a:spcBef>
              <a:spcAft>
                <a:spcPts val="0"/>
              </a:spcAft>
              <a:buNone/>
            </a:pPr>
            <a:r>
              <a:rPr lang="en-US" sz="1200">
                <a:solidFill>
                  <a:schemeClr val="dk1"/>
                </a:solidFill>
                <a:latin typeface="Montserrat"/>
                <a:ea typeface="Montserrat"/>
                <a:cs typeface="Montserrat"/>
                <a:sym typeface="Montserrat"/>
              </a:rPr>
              <a:t> </a:t>
            </a:r>
            <a:endParaRPr sz="1200">
              <a:solidFill>
                <a:schemeClr val="dk1"/>
              </a:solidFill>
              <a:latin typeface="Montserrat"/>
              <a:ea typeface="Montserrat"/>
              <a:cs typeface="Montserrat"/>
              <a:sym typeface="Montserrat"/>
            </a:endParaRPr>
          </a:p>
        </p:txBody>
      </p:sp>
      <p:sp>
        <p:nvSpPr>
          <p:cNvPr id="247" name="Google Shape;247;p17"/>
          <p:cNvSpPr txBox="1"/>
          <p:nvPr/>
        </p:nvSpPr>
        <p:spPr>
          <a:xfrm>
            <a:off x="2059619" y="4485338"/>
            <a:ext cx="8899866" cy="615105"/>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200">
                <a:solidFill>
                  <a:schemeClr val="dk1"/>
                </a:solidFill>
                <a:latin typeface="Montserrat"/>
                <a:ea typeface="Montserrat"/>
                <a:cs typeface="Montserrat"/>
                <a:sym typeface="Montserrat"/>
              </a:rPr>
              <a:t>Se realizó la recepción de la donación de 1800 ejemplares de la “Guía de actuación para la atención y derivación de casos de violencia contra la mujer desde las Direcciones Municipales de la Mujer”.</a:t>
            </a:r>
            <a:endParaRPr sz="1200">
              <a:solidFill>
                <a:schemeClr val="dk1"/>
              </a:solidFill>
              <a:latin typeface="Montserrat"/>
              <a:ea typeface="Montserrat"/>
              <a:cs typeface="Montserrat"/>
              <a:sym typeface="Montserrat"/>
            </a:endParaRPr>
          </a:p>
        </p:txBody>
      </p:sp>
      <p:pic>
        <p:nvPicPr>
          <p:cNvPr id="248" name="Google Shape;248;p17"/>
          <p:cNvPicPr preferRelativeResize="0"/>
          <p:nvPr/>
        </p:nvPicPr>
        <p:blipFill rotWithShape="1">
          <a:blip r:embed="rId4">
            <a:alphaModFix/>
          </a:blip>
          <a:srcRect/>
          <a:stretch/>
        </p:blipFill>
        <p:spPr>
          <a:xfrm>
            <a:off x="916723" y="1978474"/>
            <a:ext cx="824977" cy="849482"/>
          </a:xfrm>
          <a:prstGeom prst="rect">
            <a:avLst/>
          </a:prstGeom>
          <a:noFill/>
          <a:ln>
            <a:noFill/>
          </a:ln>
        </p:spPr>
      </p:pic>
      <p:pic>
        <p:nvPicPr>
          <p:cNvPr id="249" name="Google Shape;249;p17"/>
          <p:cNvPicPr preferRelativeResize="0"/>
          <p:nvPr/>
        </p:nvPicPr>
        <p:blipFill rotWithShape="1">
          <a:blip r:embed="rId4">
            <a:alphaModFix/>
          </a:blip>
          <a:srcRect/>
          <a:stretch/>
        </p:blipFill>
        <p:spPr>
          <a:xfrm>
            <a:off x="916723" y="4060597"/>
            <a:ext cx="824977" cy="84948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4"/>
        <p:cNvGrpSpPr/>
        <p:nvPr/>
      </p:nvGrpSpPr>
      <p:grpSpPr>
        <a:xfrm>
          <a:off x="0" y="0"/>
          <a:ext cx="0" cy="0"/>
          <a:chOff x="0" y="0"/>
          <a:chExt cx="0" cy="0"/>
        </a:xfrm>
      </p:grpSpPr>
      <p:sp>
        <p:nvSpPr>
          <p:cNvPr id="255" name="Google Shape;255;p18"/>
          <p:cNvSpPr txBox="1"/>
          <p:nvPr/>
        </p:nvSpPr>
        <p:spPr>
          <a:xfrm>
            <a:off x="902325" y="237343"/>
            <a:ext cx="6094520" cy="50533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a:solidFill>
                  <a:srgbClr val="002E91"/>
                </a:solidFill>
                <a:latin typeface="Montserrat"/>
                <a:ea typeface="Montserrat"/>
                <a:cs typeface="Montserrat"/>
                <a:sym typeface="Montserrat"/>
              </a:rPr>
              <a:t>14. Transparencia</a:t>
            </a:r>
            <a:endParaRPr sz="2000">
              <a:solidFill>
                <a:srgbClr val="2F5496"/>
              </a:solidFill>
              <a:latin typeface="Calibri"/>
              <a:ea typeface="Calibri"/>
              <a:cs typeface="Calibri"/>
              <a:sym typeface="Calibri"/>
            </a:endParaRPr>
          </a:p>
        </p:txBody>
      </p:sp>
      <p:sp>
        <p:nvSpPr>
          <p:cNvPr id="256" name="Google Shape;256;p18"/>
          <p:cNvSpPr txBox="1"/>
          <p:nvPr/>
        </p:nvSpPr>
        <p:spPr>
          <a:xfrm>
            <a:off x="902325" y="866642"/>
            <a:ext cx="8753400" cy="19395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200">
                <a:solidFill>
                  <a:schemeClr val="dk1"/>
                </a:solidFill>
                <a:latin typeface="Montserrat"/>
                <a:ea typeface="Montserrat"/>
                <a:cs typeface="Montserrat"/>
                <a:sym typeface="Montserrat"/>
              </a:rPr>
              <a:t>La Seprem aprobó la Política de Prevención de la Corrupción, esta fue socializada a todo el personal a través de los medios oficiales. </a:t>
            </a:r>
            <a:endParaRPr sz="1200">
              <a:solidFill>
                <a:schemeClr val="dk1"/>
              </a:solidFill>
              <a:latin typeface="Montserrat"/>
              <a:ea typeface="Montserrat"/>
              <a:cs typeface="Montserrat"/>
              <a:sym typeface="Montserrat"/>
            </a:endParaRPr>
          </a:p>
          <a:p>
            <a:pPr marL="0" marR="0" lvl="0" indent="0" algn="just" rtl="0">
              <a:lnSpc>
                <a:spcPct val="150000"/>
              </a:lnSpc>
              <a:spcBef>
                <a:spcPts val="0"/>
              </a:spcBef>
              <a:spcAft>
                <a:spcPts val="0"/>
              </a:spcAft>
              <a:buNone/>
            </a:pPr>
            <a:endParaRPr sz="1200">
              <a:solidFill>
                <a:schemeClr val="dk1"/>
              </a:solidFill>
              <a:latin typeface="Montserrat"/>
              <a:ea typeface="Montserrat"/>
              <a:cs typeface="Montserrat"/>
              <a:sym typeface="Montserrat"/>
            </a:endParaRPr>
          </a:p>
          <a:p>
            <a:pPr marL="0" marR="0" lvl="0" indent="0" algn="just" rtl="0">
              <a:lnSpc>
                <a:spcPct val="150000"/>
              </a:lnSpc>
              <a:spcBef>
                <a:spcPts val="0"/>
              </a:spcBef>
              <a:spcAft>
                <a:spcPts val="0"/>
              </a:spcAft>
              <a:buNone/>
            </a:pPr>
            <a:r>
              <a:rPr lang="en-US" sz="1200">
                <a:solidFill>
                  <a:schemeClr val="dk1"/>
                </a:solidFill>
                <a:latin typeface="Montserrat"/>
                <a:ea typeface="Montserrat"/>
                <a:cs typeface="Montserrat"/>
                <a:sym typeface="Montserrat"/>
              </a:rPr>
              <a:t>Capacitación virtual sobre  “Aspectos Básicos de la Ley de Acceso a la Información Pública”; con el apoyo del equipo técnico de la Secretaría de Acceso a la Información -SECAI-, de la Procuraduría de los Derechos Humanos  -PDH-, participaron 25 mujeres y 5 hombres. </a:t>
            </a:r>
            <a:endParaRPr sz="1200">
              <a:solidFill>
                <a:schemeClr val="dk1"/>
              </a:solidFill>
              <a:latin typeface="Montserrat"/>
              <a:ea typeface="Montserrat"/>
              <a:cs typeface="Montserrat"/>
              <a:sym typeface="Montserrat"/>
            </a:endParaRPr>
          </a:p>
          <a:p>
            <a:pPr marL="0" marR="0" lvl="0" indent="0" algn="just" rtl="0">
              <a:lnSpc>
                <a:spcPct val="150000"/>
              </a:lnSpc>
              <a:spcBef>
                <a:spcPts val="0"/>
              </a:spcBef>
              <a:spcAft>
                <a:spcPts val="0"/>
              </a:spcAft>
              <a:buNone/>
            </a:pPr>
            <a:r>
              <a:rPr lang="en-US" sz="1200">
                <a:solidFill>
                  <a:schemeClr val="dk1"/>
                </a:solidFill>
                <a:latin typeface="Montserrat"/>
                <a:ea typeface="Montserrat"/>
                <a:cs typeface="Montserrat"/>
                <a:sym typeface="Montserrat"/>
              </a:rPr>
              <a:t> </a:t>
            </a:r>
            <a:endParaRPr sz="1200">
              <a:solidFill>
                <a:schemeClr val="dk1"/>
              </a:solidFill>
              <a:latin typeface="Montserrat"/>
              <a:ea typeface="Montserrat"/>
              <a:cs typeface="Montserrat"/>
              <a:sym typeface="Montserrat"/>
            </a:endParaRPr>
          </a:p>
        </p:txBody>
      </p:sp>
      <p:sp>
        <p:nvSpPr>
          <p:cNvPr id="257" name="Google Shape;257;p18"/>
          <p:cNvSpPr txBox="1"/>
          <p:nvPr/>
        </p:nvSpPr>
        <p:spPr>
          <a:xfrm>
            <a:off x="902325" y="3352068"/>
            <a:ext cx="8899800" cy="19395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200">
                <a:solidFill>
                  <a:schemeClr val="dk1"/>
                </a:solidFill>
                <a:latin typeface="Montserrat"/>
                <a:ea typeface="Montserrat"/>
                <a:cs typeface="Montserrat"/>
                <a:sym typeface="Montserrat"/>
              </a:rPr>
              <a:t>Se reformuló el Plan Estratégico Institucional para el período 2023-2032, con enfoque de gestión por resultados, que permitirá a la Secretaría desarrollar el proceso de asistencia técnica a la institucionalidad pública fortaleciendo las capacidades técnicas para la identificación y ejecución programas e intervenciones que implementan el enfoque de equidad, en un marco de control de convencionalidad e interseccionalidad de derechos, que permita la reducción de brechas de inequidad entre hombres y mujeres. En esa misma línea formuló el Plan Operativo Multianual 2023-2027 y Plan Operativo Anual 2023, instrumentos que fueron presentados oportunamente a la Segeplan.</a:t>
            </a:r>
            <a:endParaRPr sz="1200">
              <a:solidFill>
                <a:schemeClr val="dk1"/>
              </a:solidFill>
              <a:latin typeface="Montserrat"/>
              <a:ea typeface="Montserrat"/>
              <a:cs typeface="Montserrat"/>
              <a:sym typeface="Montserrat"/>
            </a:endParaRPr>
          </a:p>
        </p:txBody>
      </p:sp>
      <p:sp>
        <p:nvSpPr>
          <p:cNvPr id="258" name="Google Shape;258;p18"/>
          <p:cNvSpPr txBox="1"/>
          <p:nvPr/>
        </p:nvSpPr>
        <p:spPr>
          <a:xfrm>
            <a:off x="902325" y="2771709"/>
            <a:ext cx="6094520" cy="50193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a:solidFill>
                  <a:srgbClr val="002E91"/>
                </a:solidFill>
                <a:latin typeface="Montserrat"/>
                <a:ea typeface="Montserrat"/>
                <a:cs typeface="Montserrat"/>
                <a:sym typeface="Montserrat"/>
              </a:rPr>
              <a:t>15. Planificación institucional</a:t>
            </a:r>
            <a:endParaRPr sz="2000">
              <a:solidFill>
                <a:srgbClr val="2F5496"/>
              </a:solidFill>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3"/>
        <p:cNvGrpSpPr/>
        <p:nvPr/>
      </p:nvGrpSpPr>
      <p:grpSpPr>
        <a:xfrm>
          <a:off x="0" y="0"/>
          <a:ext cx="0" cy="0"/>
          <a:chOff x="0" y="0"/>
          <a:chExt cx="0" cy="0"/>
        </a:xfrm>
      </p:grpSpPr>
      <p:sp>
        <p:nvSpPr>
          <p:cNvPr id="264" name="Google Shape;264;p19"/>
          <p:cNvSpPr txBox="1"/>
          <p:nvPr/>
        </p:nvSpPr>
        <p:spPr>
          <a:xfrm>
            <a:off x="931925" y="592575"/>
            <a:ext cx="9666000" cy="8877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a:solidFill>
                  <a:srgbClr val="002E91"/>
                </a:solidFill>
                <a:latin typeface="Montserrat"/>
                <a:ea typeface="Montserrat"/>
                <a:cs typeface="Montserrat"/>
                <a:sym typeface="Montserrat"/>
              </a:rPr>
              <a:t>16. Simplificación de Requisitos y Trámites Administrativos</a:t>
            </a:r>
            <a:endParaRPr sz="2000">
              <a:solidFill>
                <a:srgbClr val="2F5496"/>
              </a:solidFill>
              <a:latin typeface="Montserrat"/>
              <a:ea typeface="Montserrat"/>
              <a:cs typeface="Montserrat"/>
              <a:sym typeface="Montserrat"/>
            </a:endParaRPr>
          </a:p>
          <a:p>
            <a:pPr marL="0" marR="0" lvl="0" indent="0" algn="l" rtl="0">
              <a:lnSpc>
                <a:spcPct val="150000"/>
              </a:lnSpc>
              <a:spcBef>
                <a:spcPts val="200"/>
              </a:spcBef>
              <a:spcAft>
                <a:spcPts val="0"/>
              </a:spcAft>
              <a:buNone/>
            </a:pPr>
            <a:endParaRPr sz="2000">
              <a:solidFill>
                <a:srgbClr val="2F5496"/>
              </a:solidFill>
              <a:latin typeface="Calibri"/>
              <a:ea typeface="Calibri"/>
              <a:cs typeface="Calibri"/>
              <a:sym typeface="Calibri"/>
            </a:endParaRPr>
          </a:p>
        </p:txBody>
      </p:sp>
      <p:sp>
        <p:nvSpPr>
          <p:cNvPr id="265" name="Google Shape;265;p19"/>
          <p:cNvSpPr txBox="1"/>
          <p:nvPr/>
        </p:nvSpPr>
        <p:spPr>
          <a:xfrm>
            <a:off x="1248555" y="4000138"/>
            <a:ext cx="8899866" cy="17231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200">
                <a:solidFill>
                  <a:schemeClr val="dk1"/>
                </a:solidFill>
                <a:latin typeface="Montserrat"/>
                <a:ea typeface="Montserrat"/>
                <a:cs typeface="Montserrat"/>
                <a:sym typeface="Montserrat"/>
              </a:rPr>
              <a:t>Durante el primer cuatrimestre del año 2022 y de acuerdo con la Ley de Simplificación de Requisitos y Trámites Administrativos, Decreto 5-2021, la Seprem presentó su Plan de Trabajo a la Comisión Presidencial de Gobierno Abierto y Electrónico donde se incorporaron los seis trámites administrativos a simplificar: 1) Solvencia institucional; 2) Constancias laborales; 3) Certificaciones de tiempo de servicio; 4) Certificación de actas; 5) Solvencia de inventarios; y, 6) Solicitud de asesoría técnica por las instituciones de la administración pública, gobiernos locales y sistema de consejos de desarrollo urbano y rural en acciones de política pública. </a:t>
            </a:r>
            <a:endParaRPr sz="1200">
              <a:solidFill>
                <a:schemeClr val="dk1"/>
              </a:solidFill>
              <a:latin typeface="Montserrat"/>
              <a:ea typeface="Montserrat"/>
              <a:cs typeface="Montserrat"/>
              <a:sym typeface="Montserrat"/>
            </a:endParaRPr>
          </a:p>
        </p:txBody>
      </p:sp>
      <p:pic>
        <p:nvPicPr>
          <p:cNvPr id="266" name="Google Shape;266;p19" descr="Interfaz de usuario gráfica, Sitio web&#10;&#10;Descripción generada automáticamente"/>
          <p:cNvPicPr preferRelativeResize="0"/>
          <p:nvPr/>
        </p:nvPicPr>
        <p:blipFill rotWithShape="1">
          <a:blip r:embed="rId4">
            <a:alphaModFix/>
          </a:blip>
          <a:srcRect/>
          <a:stretch/>
        </p:blipFill>
        <p:spPr>
          <a:xfrm>
            <a:off x="3431362" y="1247026"/>
            <a:ext cx="4356698" cy="245045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pic>
        <p:nvPicPr>
          <p:cNvPr id="96" name="Google Shape;96;p2"/>
          <p:cNvPicPr preferRelativeResize="0"/>
          <p:nvPr/>
        </p:nvPicPr>
        <p:blipFill rotWithShape="1">
          <a:blip r:embed="rId4">
            <a:alphaModFix/>
          </a:blip>
          <a:srcRect/>
          <a:stretch/>
        </p:blipFill>
        <p:spPr>
          <a:xfrm>
            <a:off x="1026981" y="2389893"/>
            <a:ext cx="1840706" cy="1840706"/>
          </a:xfrm>
          <a:prstGeom prst="rect">
            <a:avLst/>
          </a:prstGeom>
          <a:noFill/>
          <a:ln>
            <a:noFill/>
          </a:ln>
        </p:spPr>
      </p:pic>
      <p:sp>
        <p:nvSpPr>
          <p:cNvPr id="97" name="Google Shape;97;p2"/>
          <p:cNvSpPr txBox="1"/>
          <p:nvPr/>
        </p:nvSpPr>
        <p:spPr>
          <a:xfrm>
            <a:off x="2968835" y="2340750"/>
            <a:ext cx="4500748"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lt1"/>
                </a:solidFill>
                <a:latin typeface="Montserrat"/>
                <a:ea typeface="Montserrat"/>
                <a:cs typeface="Montserrat"/>
                <a:sym typeface="Montserrat"/>
              </a:rPr>
              <a:t>Parte General </a:t>
            </a:r>
            <a:endParaRPr sz="4000" b="1">
              <a:solidFill>
                <a:schemeClr val="lt1"/>
              </a:solidFill>
              <a:latin typeface="Montserrat"/>
              <a:ea typeface="Montserrat"/>
              <a:cs typeface="Montserrat"/>
              <a:sym typeface="Montserrat"/>
            </a:endParaRPr>
          </a:p>
          <a:p>
            <a:pPr marL="0" marR="0" lvl="0" indent="0" algn="l" rtl="0">
              <a:spcBef>
                <a:spcPts val="0"/>
              </a:spcBef>
              <a:spcAft>
                <a:spcPts val="0"/>
              </a:spcAft>
              <a:buNone/>
            </a:pPr>
            <a:r>
              <a:rPr lang="en-US" sz="4000" b="1">
                <a:solidFill>
                  <a:schemeClr val="lt1"/>
                </a:solidFill>
                <a:latin typeface="Montserrat"/>
                <a:ea typeface="Montserrat"/>
                <a:cs typeface="Montserrat"/>
                <a:sym typeface="Montserrat"/>
              </a:rPr>
              <a:t>Ejecución </a:t>
            </a:r>
            <a:endParaRPr/>
          </a:p>
          <a:p>
            <a:pPr marL="0" marR="0" lvl="0" indent="0" algn="l" rtl="0">
              <a:spcBef>
                <a:spcPts val="0"/>
              </a:spcBef>
              <a:spcAft>
                <a:spcPts val="0"/>
              </a:spcAft>
              <a:buNone/>
            </a:pPr>
            <a:r>
              <a:rPr lang="en-US" sz="4000" b="1">
                <a:solidFill>
                  <a:schemeClr val="lt1"/>
                </a:solidFill>
                <a:latin typeface="Montserrat"/>
                <a:ea typeface="Montserrat"/>
                <a:cs typeface="Montserrat"/>
                <a:sym typeface="Montserrat"/>
              </a:rPr>
              <a:t>Presupuestaria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1"/>
        <p:cNvGrpSpPr/>
        <p:nvPr/>
      </p:nvGrpSpPr>
      <p:grpSpPr>
        <a:xfrm>
          <a:off x="0" y="0"/>
          <a:ext cx="0" cy="0"/>
          <a:chOff x="0" y="0"/>
          <a:chExt cx="0" cy="0"/>
        </a:xfrm>
      </p:grpSpPr>
      <p:sp>
        <p:nvSpPr>
          <p:cNvPr id="272" name="Google Shape;272;p20"/>
          <p:cNvSpPr txBox="1"/>
          <p:nvPr/>
        </p:nvSpPr>
        <p:spPr>
          <a:xfrm>
            <a:off x="1046379" y="1375800"/>
            <a:ext cx="9452700" cy="8877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800" b="1">
                <a:solidFill>
                  <a:srgbClr val="002E91"/>
                </a:solidFill>
                <a:latin typeface="Montserrat"/>
                <a:ea typeface="Montserrat"/>
                <a:cs typeface="Montserrat"/>
                <a:sym typeface="Montserrat"/>
              </a:rPr>
              <a:t>  </a:t>
            </a:r>
            <a:r>
              <a:rPr lang="en-US" sz="2000">
                <a:solidFill>
                  <a:srgbClr val="002E91"/>
                </a:solidFill>
                <a:latin typeface="Montserrat"/>
                <a:ea typeface="Montserrat"/>
                <a:cs typeface="Montserrat"/>
                <a:sym typeface="Montserrat"/>
              </a:rPr>
              <a:t>17. Elaboración del Informe Anual de Control Interno de la Seprem</a:t>
            </a:r>
            <a:endParaRPr sz="2000">
              <a:solidFill>
                <a:srgbClr val="2F5496"/>
              </a:solidFill>
              <a:latin typeface="Montserrat"/>
              <a:ea typeface="Montserrat"/>
              <a:cs typeface="Montserrat"/>
              <a:sym typeface="Montserrat"/>
            </a:endParaRPr>
          </a:p>
          <a:p>
            <a:pPr marL="0" marR="0" lvl="0" indent="0" algn="l" rtl="0">
              <a:lnSpc>
                <a:spcPct val="150000"/>
              </a:lnSpc>
              <a:spcBef>
                <a:spcPts val="200"/>
              </a:spcBef>
              <a:spcAft>
                <a:spcPts val="0"/>
              </a:spcAft>
              <a:buNone/>
            </a:pPr>
            <a:endParaRPr sz="2000">
              <a:solidFill>
                <a:srgbClr val="2F5496"/>
              </a:solidFill>
              <a:latin typeface="Calibri"/>
              <a:ea typeface="Calibri"/>
              <a:cs typeface="Calibri"/>
              <a:sym typeface="Calibri"/>
            </a:endParaRPr>
          </a:p>
        </p:txBody>
      </p:sp>
      <p:sp>
        <p:nvSpPr>
          <p:cNvPr id="273" name="Google Shape;273;p20"/>
          <p:cNvSpPr txBox="1"/>
          <p:nvPr/>
        </p:nvSpPr>
        <p:spPr>
          <a:xfrm>
            <a:off x="1142023" y="2597466"/>
            <a:ext cx="8899800" cy="13854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200">
                <a:solidFill>
                  <a:schemeClr val="dk1"/>
                </a:solidFill>
                <a:latin typeface="Montserrat"/>
                <a:ea typeface="Montserrat"/>
                <a:cs typeface="Montserrat"/>
                <a:sym typeface="Montserrat"/>
              </a:rPr>
              <a:t>En atención al Acuerdo A-028-2021 que aprueba el Sistema Nacional de Control Interno Gubernamental -SINACIG-, con aplicación y ejecución a partir del 01 de enero 2022, la Seprem dio cumplimiento con la elaboración, aprobación y publicación en el portal web institucional de los siguientes productos: a) Informe Anual de Control Interno del 01 de enero 2021 al 30 de abril 2022; b) Matriz de Evaluación de Riesgos; c) Mapa de Riesgos; d) Plan de Trabajo de Evaluación de Riesgos.</a:t>
            </a:r>
            <a:endParaRPr sz="1200">
              <a:solidFill>
                <a:schemeClr val="dk1"/>
              </a:solidFill>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8"/>
        <p:cNvGrpSpPr/>
        <p:nvPr/>
      </p:nvGrpSpPr>
      <p:grpSpPr>
        <a:xfrm>
          <a:off x="0" y="0"/>
          <a:ext cx="0" cy="0"/>
          <a:chOff x="0" y="0"/>
          <a:chExt cx="0" cy="0"/>
        </a:xfrm>
      </p:grpSpPr>
      <p:sp>
        <p:nvSpPr>
          <p:cNvPr id="279" name="Google Shape;279;p21"/>
          <p:cNvSpPr txBox="1"/>
          <p:nvPr/>
        </p:nvSpPr>
        <p:spPr>
          <a:xfrm>
            <a:off x="2968835" y="2493594"/>
            <a:ext cx="7071811"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lt1"/>
                </a:solidFill>
                <a:latin typeface="Montserrat"/>
                <a:ea typeface="Montserrat"/>
                <a:cs typeface="Montserrat"/>
                <a:sym typeface="Montserrat"/>
              </a:rPr>
              <a:t> </a:t>
            </a:r>
            <a:r>
              <a:rPr lang="en-US" sz="4000" b="1">
                <a:solidFill>
                  <a:schemeClr val="lt1"/>
                </a:solidFill>
                <a:latin typeface="Montserrat"/>
                <a:ea typeface="Montserrat"/>
                <a:cs typeface="Montserrat"/>
                <a:sym typeface="Montserrat"/>
              </a:rPr>
              <a:t>Consolidado de </a:t>
            </a:r>
            <a:endParaRPr/>
          </a:p>
          <a:p>
            <a:pPr marL="0" marR="0" lvl="0" indent="0" algn="l" rtl="0">
              <a:spcBef>
                <a:spcPts val="0"/>
              </a:spcBef>
              <a:spcAft>
                <a:spcPts val="0"/>
              </a:spcAft>
              <a:buNone/>
            </a:pPr>
            <a:r>
              <a:rPr lang="en-US" sz="4000" b="1">
                <a:solidFill>
                  <a:schemeClr val="lt1"/>
                </a:solidFill>
                <a:latin typeface="Montserrat"/>
                <a:ea typeface="Montserrat"/>
                <a:cs typeface="Montserrat"/>
                <a:sym typeface="Montserrat"/>
              </a:rPr>
              <a:t>Logros Institucionales </a:t>
            </a:r>
            <a:endParaRPr/>
          </a:p>
        </p:txBody>
      </p:sp>
      <p:pic>
        <p:nvPicPr>
          <p:cNvPr id="280" name="Google Shape;280;p21"/>
          <p:cNvPicPr preferRelativeResize="0"/>
          <p:nvPr/>
        </p:nvPicPr>
        <p:blipFill rotWithShape="1">
          <a:blip r:embed="rId4">
            <a:alphaModFix/>
          </a:blip>
          <a:srcRect/>
          <a:stretch/>
        </p:blipFill>
        <p:spPr>
          <a:xfrm>
            <a:off x="1239095" y="2388703"/>
            <a:ext cx="1729740" cy="1729740"/>
          </a:xfrm>
          <a:prstGeom prst="rect">
            <a:avLst/>
          </a:prstGeom>
          <a:noFill/>
          <a:ln>
            <a:noFill/>
          </a:ln>
        </p:spPr>
      </p:pic>
      <p:sp>
        <p:nvSpPr>
          <p:cNvPr id="281" name="Google Shape;281;p21"/>
          <p:cNvSpPr txBox="1"/>
          <p:nvPr/>
        </p:nvSpPr>
        <p:spPr>
          <a:xfrm>
            <a:off x="1239095" y="2670174"/>
            <a:ext cx="1729740" cy="970280"/>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None/>
            </a:pPr>
            <a:r>
              <a:rPr lang="en-US" sz="6000" b="1">
                <a:solidFill>
                  <a:srgbClr val="FFFFFF"/>
                </a:solidFill>
                <a:latin typeface="Montserrat"/>
                <a:ea typeface="Montserrat"/>
                <a:cs typeface="Montserrat"/>
                <a:sym typeface="Montserrat"/>
              </a:rPr>
              <a:t>3</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6"/>
        <p:cNvGrpSpPr/>
        <p:nvPr/>
      </p:nvGrpSpPr>
      <p:grpSpPr>
        <a:xfrm>
          <a:off x="0" y="0"/>
          <a:ext cx="0" cy="0"/>
          <a:chOff x="0" y="0"/>
          <a:chExt cx="0" cy="0"/>
        </a:xfrm>
      </p:grpSpPr>
      <p:sp>
        <p:nvSpPr>
          <p:cNvPr id="287" name="Google Shape;287;p22"/>
          <p:cNvSpPr txBox="1"/>
          <p:nvPr/>
        </p:nvSpPr>
        <p:spPr>
          <a:xfrm>
            <a:off x="1142023" y="507674"/>
            <a:ext cx="7034312" cy="99360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a:solidFill>
                  <a:srgbClr val="002E91"/>
                </a:solidFill>
                <a:latin typeface="Montserrat"/>
                <a:ea typeface="Montserrat"/>
                <a:cs typeface="Montserrat"/>
                <a:sym typeface="Montserrat"/>
              </a:rPr>
              <a:t>18. Consolidado de logros institucionales</a:t>
            </a:r>
            <a:endParaRPr sz="2000">
              <a:solidFill>
                <a:srgbClr val="2F5496"/>
              </a:solidFill>
              <a:latin typeface="Montserrat"/>
              <a:ea typeface="Montserrat"/>
              <a:cs typeface="Montserrat"/>
              <a:sym typeface="Montserrat"/>
            </a:endParaRPr>
          </a:p>
          <a:p>
            <a:pPr marL="0" marR="0" lvl="0" indent="0" algn="l" rtl="0">
              <a:lnSpc>
                <a:spcPct val="150000"/>
              </a:lnSpc>
              <a:spcBef>
                <a:spcPts val="200"/>
              </a:spcBef>
              <a:spcAft>
                <a:spcPts val="0"/>
              </a:spcAft>
              <a:buNone/>
            </a:pPr>
            <a:endParaRPr sz="2000">
              <a:solidFill>
                <a:srgbClr val="2F5496"/>
              </a:solidFill>
              <a:latin typeface="Calibri"/>
              <a:ea typeface="Calibri"/>
              <a:cs typeface="Calibri"/>
              <a:sym typeface="Calibri"/>
            </a:endParaRPr>
          </a:p>
        </p:txBody>
      </p:sp>
      <p:sp>
        <p:nvSpPr>
          <p:cNvPr id="288" name="Google Shape;288;p22"/>
          <p:cNvSpPr txBox="1"/>
          <p:nvPr/>
        </p:nvSpPr>
        <p:spPr>
          <a:xfrm>
            <a:off x="2425823" y="1891896"/>
            <a:ext cx="7472780" cy="116955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400">
                <a:solidFill>
                  <a:schemeClr val="dk1"/>
                </a:solidFill>
                <a:latin typeface="Montserrat"/>
                <a:ea typeface="Montserrat"/>
                <a:cs typeface="Montserrat"/>
                <a:sym typeface="Montserrat"/>
              </a:rPr>
              <a:t>Asistencia técnica a 80 entidades del gobierno central, por medio de reuniones de transferencias metodológicas a instituciones públicas para la implementación de políticas públicas y la PNPDIM y el proceso de vinculación al Clasificador Temático con Enfoque de Género, logrando el 100 % de ejecución de la meta programada para el primer cuatrimestre.</a:t>
            </a:r>
            <a:endParaRPr sz="1400">
              <a:solidFill>
                <a:schemeClr val="dk1"/>
              </a:solidFill>
              <a:latin typeface="Montserrat"/>
              <a:ea typeface="Montserrat"/>
              <a:cs typeface="Montserrat"/>
              <a:sym typeface="Montserrat"/>
            </a:endParaRPr>
          </a:p>
        </p:txBody>
      </p:sp>
      <p:sp>
        <p:nvSpPr>
          <p:cNvPr id="289" name="Google Shape;289;p22"/>
          <p:cNvSpPr txBox="1"/>
          <p:nvPr/>
        </p:nvSpPr>
        <p:spPr>
          <a:xfrm>
            <a:off x="2487975" y="3693000"/>
            <a:ext cx="7410600" cy="11697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400">
                <a:solidFill>
                  <a:schemeClr val="dk1"/>
                </a:solidFill>
                <a:latin typeface="Montserrat"/>
                <a:ea typeface="Montserrat"/>
                <a:cs typeface="Montserrat"/>
                <a:sym typeface="Montserrat"/>
              </a:rPr>
              <a:t>Revisión y análisis del etiquetado de estructuras presupuestarias vinculadas al Clasificador Presupuestario con Enfoque de Género del Ministerio Público y análisis de la red programática y propuesta de vinculación de la Comisión Presidencial por la Paz y Derechos Humanos -COPADEH- y del Ministerio de Gobernación.</a:t>
            </a:r>
            <a:endParaRPr sz="1400">
              <a:solidFill>
                <a:schemeClr val="dk1"/>
              </a:solidFill>
              <a:latin typeface="Montserrat"/>
              <a:ea typeface="Montserrat"/>
              <a:cs typeface="Montserrat"/>
              <a:sym typeface="Montserrat"/>
            </a:endParaRPr>
          </a:p>
        </p:txBody>
      </p:sp>
      <p:pic>
        <p:nvPicPr>
          <p:cNvPr id="290" name="Google Shape;290;p22" descr="Icono&#10;&#10;Descripción generada automáticamente"/>
          <p:cNvPicPr preferRelativeResize="0"/>
          <p:nvPr/>
        </p:nvPicPr>
        <p:blipFill rotWithShape="1">
          <a:blip r:embed="rId4">
            <a:alphaModFix/>
          </a:blip>
          <a:srcRect/>
          <a:stretch/>
        </p:blipFill>
        <p:spPr>
          <a:xfrm>
            <a:off x="905521" y="1953841"/>
            <a:ext cx="1048531" cy="1079676"/>
          </a:xfrm>
          <a:prstGeom prst="rect">
            <a:avLst/>
          </a:prstGeom>
          <a:noFill/>
          <a:ln>
            <a:noFill/>
          </a:ln>
        </p:spPr>
      </p:pic>
      <p:pic>
        <p:nvPicPr>
          <p:cNvPr id="291" name="Google Shape;291;p22" descr="Icono&#10;&#10;Descripción generada automáticamente"/>
          <p:cNvPicPr preferRelativeResize="0"/>
          <p:nvPr/>
        </p:nvPicPr>
        <p:blipFill rotWithShape="1">
          <a:blip r:embed="rId5">
            <a:alphaModFix/>
          </a:blip>
          <a:srcRect/>
          <a:stretch/>
        </p:blipFill>
        <p:spPr>
          <a:xfrm>
            <a:off x="905522" y="3737544"/>
            <a:ext cx="1048531" cy="108046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6"/>
        <p:cNvGrpSpPr/>
        <p:nvPr/>
      </p:nvGrpSpPr>
      <p:grpSpPr>
        <a:xfrm>
          <a:off x="0" y="0"/>
          <a:ext cx="0" cy="0"/>
          <a:chOff x="0" y="0"/>
          <a:chExt cx="0" cy="0"/>
        </a:xfrm>
      </p:grpSpPr>
      <p:sp>
        <p:nvSpPr>
          <p:cNvPr id="297" name="Google Shape;297;p23"/>
          <p:cNvSpPr txBox="1"/>
          <p:nvPr/>
        </p:nvSpPr>
        <p:spPr>
          <a:xfrm>
            <a:off x="2425823" y="916503"/>
            <a:ext cx="7472780" cy="116955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400">
                <a:solidFill>
                  <a:schemeClr val="dk1"/>
                </a:solidFill>
                <a:latin typeface="Montserrat"/>
                <a:ea typeface="Montserrat"/>
                <a:cs typeface="Montserrat"/>
                <a:sym typeface="Montserrat"/>
              </a:rPr>
              <a:t>Firma del Convenio marco de cooperación interinstitucional entre la Secretaría Presidencial de la Mujer y el Instituto Nacional de Administración Pública, para establecer alianzas estratégicas que permitan sumar esfuerzos para el desarrollo, implementación e incorporación del enfoque e igualdad y equidad entre hombres y mujeres en la administración pública de Guatemala. </a:t>
            </a:r>
            <a:endParaRPr sz="1100">
              <a:solidFill>
                <a:schemeClr val="dk1"/>
              </a:solidFill>
              <a:latin typeface="Montserrat"/>
              <a:ea typeface="Montserrat"/>
              <a:cs typeface="Montserrat"/>
              <a:sym typeface="Montserrat"/>
            </a:endParaRPr>
          </a:p>
        </p:txBody>
      </p:sp>
      <p:sp>
        <p:nvSpPr>
          <p:cNvPr id="298" name="Google Shape;298;p23"/>
          <p:cNvSpPr txBox="1"/>
          <p:nvPr/>
        </p:nvSpPr>
        <p:spPr>
          <a:xfrm>
            <a:off x="2425825" y="2690325"/>
            <a:ext cx="7472700" cy="7389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400">
                <a:solidFill>
                  <a:schemeClr val="dk1"/>
                </a:solidFill>
                <a:latin typeface="Montserrat"/>
                <a:ea typeface="Montserrat"/>
                <a:cs typeface="Montserrat"/>
                <a:sym typeface="Montserrat"/>
              </a:rPr>
              <a:t>Establecimiento del mecanismo de diálogo y rendición de cuentas con Organizaciones de Mujeres de Sociedad Civil para definir estrategias de acción en el marco de los derechos de las mujeres.</a:t>
            </a:r>
            <a:endParaRPr sz="1400">
              <a:solidFill>
                <a:schemeClr val="dk1"/>
              </a:solidFill>
              <a:latin typeface="Montserrat"/>
              <a:ea typeface="Montserrat"/>
              <a:cs typeface="Montserrat"/>
              <a:sym typeface="Montserrat"/>
            </a:endParaRPr>
          </a:p>
        </p:txBody>
      </p:sp>
      <p:sp>
        <p:nvSpPr>
          <p:cNvPr id="299" name="Google Shape;299;p23"/>
          <p:cNvSpPr txBox="1"/>
          <p:nvPr/>
        </p:nvSpPr>
        <p:spPr>
          <a:xfrm>
            <a:off x="2425825" y="3905250"/>
            <a:ext cx="7472700" cy="7389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400">
                <a:solidFill>
                  <a:schemeClr val="dk1"/>
                </a:solidFill>
                <a:latin typeface="Montserrat"/>
                <a:ea typeface="Montserrat"/>
                <a:cs typeface="Montserrat"/>
                <a:sym typeface="Montserrat"/>
              </a:rPr>
              <a:t>Se reactivó la Mesa Interinstitucional sobre Mujeres, Paz y Seguridad y se dio a conocer la propuesta de seguimiento a través de la Hoja de Ruta 2022-2023, así como las acciones realizadas del año 2019 al 2021.</a:t>
            </a:r>
            <a:endParaRPr sz="1400">
              <a:solidFill>
                <a:schemeClr val="dk1"/>
              </a:solidFill>
              <a:latin typeface="Montserrat"/>
              <a:ea typeface="Montserrat"/>
              <a:cs typeface="Montserrat"/>
              <a:sym typeface="Montserrat"/>
            </a:endParaRPr>
          </a:p>
        </p:txBody>
      </p:sp>
      <p:pic>
        <p:nvPicPr>
          <p:cNvPr id="300" name="Google Shape;300;p23" descr="Icono&#10;&#10;Descripción generada automáticamente"/>
          <p:cNvPicPr preferRelativeResize="0"/>
          <p:nvPr/>
        </p:nvPicPr>
        <p:blipFill rotWithShape="1">
          <a:blip r:embed="rId4">
            <a:alphaModFix/>
          </a:blip>
          <a:srcRect/>
          <a:stretch/>
        </p:blipFill>
        <p:spPr>
          <a:xfrm>
            <a:off x="699857" y="916503"/>
            <a:ext cx="1100914" cy="1009171"/>
          </a:xfrm>
          <a:prstGeom prst="rect">
            <a:avLst/>
          </a:prstGeom>
          <a:noFill/>
          <a:ln>
            <a:noFill/>
          </a:ln>
        </p:spPr>
      </p:pic>
      <p:pic>
        <p:nvPicPr>
          <p:cNvPr id="301" name="Google Shape;301;p23" descr="Icono&#10;&#10;Descripción generada automáticamente"/>
          <p:cNvPicPr preferRelativeResize="0"/>
          <p:nvPr/>
        </p:nvPicPr>
        <p:blipFill rotWithShape="1">
          <a:blip r:embed="rId5">
            <a:alphaModFix/>
          </a:blip>
          <a:srcRect/>
          <a:stretch/>
        </p:blipFill>
        <p:spPr>
          <a:xfrm>
            <a:off x="752055" y="2582463"/>
            <a:ext cx="996518" cy="996518"/>
          </a:xfrm>
          <a:prstGeom prst="rect">
            <a:avLst/>
          </a:prstGeom>
          <a:noFill/>
          <a:ln>
            <a:noFill/>
          </a:ln>
        </p:spPr>
      </p:pic>
      <p:pic>
        <p:nvPicPr>
          <p:cNvPr id="302" name="Google Shape;302;p23" descr="Icono&#10;&#10;Descripción generada automáticamente"/>
          <p:cNvPicPr preferRelativeResize="0"/>
          <p:nvPr/>
        </p:nvPicPr>
        <p:blipFill rotWithShape="1">
          <a:blip r:embed="rId6">
            <a:alphaModFix/>
          </a:blip>
          <a:srcRect/>
          <a:stretch/>
        </p:blipFill>
        <p:spPr>
          <a:xfrm>
            <a:off x="848507" y="3923023"/>
            <a:ext cx="900066" cy="101428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7"/>
        <p:cNvGrpSpPr/>
        <p:nvPr/>
      </p:nvGrpSpPr>
      <p:grpSpPr>
        <a:xfrm>
          <a:off x="0" y="0"/>
          <a:ext cx="0" cy="0"/>
          <a:chOff x="0" y="0"/>
          <a:chExt cx="0" cy="0"/>
        </a:xfrm>
      </p:grpSpPr>
      <p:sp>
        <p:nvSpPr>
          <p:cNvPr id="308" name="Google Shape;308;p24"/>
          <p:cNvSpPr txBox="1"/>
          <p:nvPr/>
        </p:nvSpPr>
        <p:spPr>
          <a:xfrm>
            <a:off x="2968835" y="2284077"/>
            <a:ext cx="7071811"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lt1"/>
                </a:solidFill>
                <a:latin typeface="Montserrat"/>
                <a:ea typeface="Montserrat"/>
                <a:cs typeface="Montserrat"/>
                <a:sym typeface="Montserrat"/>
              </a:rPr>
              <a:t>Tendencias observadas</a:t>
            </a:r>
            <a:endParaRPr/>
          </a:p>
          <a:p>
            <a:pPr marL="0" marR="0" lvl="0" indent="0" algn="l" rtl="0">
              <a:spcBef>
                <a:spcPts val="0"/>
              </a:spcBef>
              <a:spcAft>
                <a:spcPts val="0"/>
              </a:spcAft>
              <a:buNone/>
            </a:pPr>
            <a:r>
              <a:rPr lang="en-US" sz="4000" b="1">
                <a:solidFill>
                  <a:schemeClr val="lt1"/>
                </a:solidFill>
                <a:latin typeface="Montserrat"/>
                <a:ea typeface="Montserrat"/>
                <a:cs typeface="Montserrat"/>
                <a:sym typeface="Montserrat"/>
              </a:rPr>
              <a:t>en la ejecución presupuestaria </a:t>
            </a:r>
            <a:endParaRPr/>
          </a:p>
        </p:txBody>
      </p:sp>
      <p:pic>
        <p:nvPicPr>
          <p:cNvPr id="309" name="Google Shape;309;p24"/>
          <p:cNvPicPr preferRelativeResize="0"/>
          <p:nvPr/>
        </p:nvPicPr>
        <p:blipFill rotWithShape="1">
          <a:blip r:embed="rId4">
            <a:alphaModFix/>
          </a:blip>
          <a:srcRect/>
          <a:stretch/>
        </p:blipFill>
        <p:spPr>
          <a:xfrm>
            <a:off x="1239095" y="2388703"/>
            <a:ext cx="1729740" cy="1729740"/>
          </a:xfrm>
          <a:prstGeom prst="rect">
            <a:avLst/>
          </a:prstGeom>
          <a:noFill/>
          <a:ln>
            <a:noFill/>
          </a:ln>
        </p:spPr>
      </p:pic>
      <p:sp>
        <p:nvSpPr>
          <p:cNvPr id="310" name="Google Shape;310;p24"/>
          <p:cNvSpPr txBox="1"/>
          <p:nvPr/>
        </p:nvSpPr>
        <p:spPr>
          <a:xfrm>
            <a:off x="1239095" y="2670174"/>
            <a:ext cx="1729740" cy="970280"/>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None/>
            </a:pPr>
            <a:r>
              <a:rPr lang="en-US" sz="6000" b="1">
                <a:solidFill>
                  <a:srgbClr val="FFFFFF"/>
                </a:solidFill>
                <a:latin typeface="Montserrat"/>
                <a:ea typeface="Montserrat"/>
                <a:cs typeface="Montserrat"/>
                <a:sym typeface="Montserrat"/>
              </a:rPr>
              <a:t>4</a:t>
            </a:r>
            <a:endParaRPr sz="6000" b="1">
              <a:solidFill>
                <a:srgbClr val="FFFFFF"/>
              </a:solidFill>
              <a:latin typeface="Montserrat"/>
              <a:ea typeface="Montserrat"/>
              <a:cs typeface="Montserrat"/>
              <a:sym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5"/>
        <p:cNvGrpSpPr/>
        <p:nvPr/>
      </p:nvGrpSpPr>
      <p:grpSpPr>
        <a:xfrm>
          <a:off x="0" y="0"/>
          <a:ext cx="0" cy="0"/>
          <a:chOff x="0" y="0"/>
          <a:chExt cx="0" cy="0"/>
        </a:xfrm>
      </p:grpSpPr>
      <p:sp>
        <p:nvSpPr>
          <p:cNvPr id="316" name="Google Shape;316;p25"/>
          <p:cNvSpPr txBox="1"/>
          <p:nvPr/>
        </p:nvSpPr>
        <p:spPr>
          <a:xfrm>
            <a:off x="2914095" y="1119097"/>
            <a:ext cx="6094500" cy="6465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rgbClr val="002E91"/>
                </a:solidFill>
                <a:latin typeface="Montserrat"/>
                <a:ea typeface="Montserrat"/>
                <a:cs typeface="Montserrat"/>
                <a:sym typeface="Montserrat"/>
              </a:rPr>
              <a:t>Explicación de las tendencias observadas en la ejecución presupuestaria.</a:t>
            </a:r>
            <a:endParaRPr sz="1800">
              <a:solidFill>
                <a:srgbClr val="002E91"/>
              </a:solidFill>
              <a:latin typeface="Montserrat"/>
              <a:ea typeface="Montserrat"/>
              <a:cs typeface="Montserrat"/>
              <a:sym typeface="Montserrat"/>
            </a:endParaRPr>
          </a:p>
        </p:txBody>
      </p:sp>
      <p:sp>
        <p:nvSpPr>
          <p:cNvPr id="317" name="Google Shape;317;p25"/>
          <p:cNvSpPr txBox="1"/>
          <p:nvPr/>
        </p:nvSpPr>
        <p:spPr>
          <a:xfrm>
            <a:off x="898864" y="463096"/>
            <a:ext cx="60945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002E91"/>
                </a:solidFill>
                <a:latin typeface="Montserrat"/>
                <a:ea typeface="Montserrat"/>
                <a:cs typeface="Montserrat"/>
                <a:sym typeface="Montserrat"/>
              </a:rPr>
              <a:t>Conclusiones</a:t>
            </a:r>
            <a:endParaRPr sz="1050">
              <a:solidFill>
                <a:schemeClr val="dk1"/>
              </a:solidFill>
              <a:latin typeface="Calibri"/>
              <a:ea typeface="Calibri"/>
              <a:cs typeface="Calibri"/>
              <a:sym typeface="Calibri"/>
            </a:endParaRPr>
          </a:p>
        </p:txBody>
      </p:sp>
      <p:sp>
        <p:nvSpPr>
          <p:cNvPr id="318" name="Google Shape;318;p25"/>
          <p:cNvSpPr txBox="1"/>
          <p:nvPr/>
        </p:nvSpPr>
        <p:spPr>
          <a:xfrm>
            <a:off x="2914095" y="3359173"/>
            <a:ext cx="6094500" cy="7851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a:solidFill>
                  <a:srgbClr val="2F5496"/>
                </a:solidFill>
                <a:latin typeface="Montserrat"/>
                <a:ea typeface="Montserrat"/>
                <a:cs typeface="Montserrat"/>
                <a:sym typeface="Montserrat"/>
              </a:rPr>
              <a:t>Resultados de corto y mediano plazo alcanzados en el marco de la Política General de Gobierno.</a:t>
            </a:r>
            <a:endParaRPr sz="2000">
              <a:solidFill>
                <a:srgbClr val="2F5496"/>
              </a:solidFill>
              <a:latin typeface="Montserrat"/>
              <a:ea typeface="Montserrat"/>
              <a:cs typeface="Montserrat"/>
              <a:sym typeface="Montserrat"/>
            </a:endParaRPr>
          </a:p>
        </p:txBody>
      </p:sp>
      <p:sp>
        <p:nvSpPr>
          <p:cNvPr id="319" name="Google Shape;319;p25"/>
          <p:cNvSpPr txBox="1"/>
          <p:nvPr/>
        </p:nvSpPr>
        <p:spPr>
          <a:xfrm>
            <a:off x="2914100" y="4625275"/>
            <a:ext cx="6094500" cy="12006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a:solidFill>
                  <a:srgbClr val="2F5496"/>
                </a:solidFill>
                <a:latin typeface="Montserrat"/>
                <a:ea typeface="Montserrat"/>
                <a:cs typeface="Montserrat"/>
                <a:sym typeface="Montserrat"/>
              </a:rPr>
              <a:t>Medidas o acciones aplicadas para transparentar la ejecución del gasto público y combatir la corrupción.</a:t>
            </a:r>
            <a:endParaRPr/>
          </a:p>
        </p:txBody>
      </p:sp>
      <p:sp>
        <p:nvSpPr>
          <p:cNvPr id="320" name="Google Shape;320;p25"/>
          <p:cNvSpPr txBox="1"/>
          <p:nvPr/>
        </p:nvSpPr>
        <p:spPr>
          <a:xfrm>
            <a:off x="2914095" y="2357654"/>
            <a:ext cx="6094520" cy="46339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800">
                <a:solidFill>
                  <a:srgbClr val="002E91"/>
                </a:solidFill>
                <a:latin typeface="Montserrat"/>
                <a:ea typeface="Montserrat"/>
                <a:cs typeface="Montserrat"/>
                <a:sym typeface="Montserrat"/>
              </a:rPr>
              <a:t>Indicación de los desafíos institucionales.</a:t>
            </a:r>
            <a:endParaRPr/>
          </a:p>
        </p:txBody>
      </p:sp>
      <p:pic>
        <p:nvPicPr>
          <p:cNvPr id="321" name="Google Shape;321;p25" descr="Icono&#10;&#10;Descripción generada automáticamente"/>
          <p:cNvPicPr preferRelativeResize="0"/>
          <p:nvPr/>
        </p:nvPicPr>
        <p:blipFill rotWithShape="1">
          <a:blip r:embed="rId4">
            <a:alphaModFix/>
          </a:blip>
          <a:srcRect/>
          <a:stretch/>
        </p:blipFill>
        <p:spPr>
          <a:xfrm>
            <a:off x="1501327" y="2293242"/>
            <a:ext cx="922278" cy="929044"/>
          </a:xfrm>
          <a:prstGeom prst="rect">
            <a:avLst/>
          </a:prstGeom>
          <a:noFill/>
          <a:ln>
            <a:noFill/>
          </a:ln>
        </p:spPr>
      </p:pic>
      <p:pic>
        <p:nvPicPr>
          <p:cNvPr id="322" name="Google Shape;322;p25" descr="Icono&#10;&#10;Descripción generada automáticamente"/>
          <p:cNvPicPr preferRelativeResize="0"/>
          <p:nvPr/>
        </p:nvPicPr>
        <p:blipFill rotWithShape="1">
          <a:blip r:embed="rId5">
            <a:alphaModFix/>
          </a:blip>
          <a:srcRect/>
          <a:stretch/>
        </p:blipFill>
        <p:spPr>
          <a:xfrm>
            <a:off x="1501327" y="1025824"/>
            <a:ext cx="922278" cy="928881"/>
          </a:xfrm>
          <a:prstGeom prst="rect">
            <a:avLst/>
          </a:prstGeom>
          <a:noFill/>
          <a:ln>
            <a:noFill/>
          </a:ln>
        </p:spPr>
      </p:pic>
      <p:pic>
        <p:nvPicPr>
          <p:cNvPr id="323" name="Google Shape;323;p25" descr="Icono&#10;&#10;Descripción generada automáticamente"/>
          <p:cNvPicPr preferRelativeResize="0"/>
          <p:nvPr/>
        </p:nvPicPr>
        <p:blipFill rotWithShape="1">
          <a:blip r:embed="rId6">
            <a:alphaModFix/>
          </a:blip>
          <a:srcRect/>
          <a:stretch/>
        </p:blipFill>
        <p:spPr>
          <a:xfrm>
            <a:off x="1501327" y="3443921"/>
            <a:ext cx="922278" cy="917644"/>
          </a:xfrm>
          <a:prstGeom prst="rect">
            <a:avLst/>
          </a:prstGeom>
          <a:noFill/>
          <a:ln>
            <a:noFill/>
          </a:ln>
        </p:spPr>
      </p:pic>
      <p:pic>
        <p:nvPicPr>
          <p:cNvPr id="324" name="Google Shape;324;p25" descr="Icono&#10;&#10;Descripción generada automáticamente"/>
          <p:cNvPicPr preferRelativeResize="0"/>
          <p:nvPr/>
        </p:nvPicPr>
        <p:blipFill rotWithShape="1">
          <a:blip r:embed="rId7">
            <a:alphaModFix/>
          </a:blip>
          <a:srcRect/>
          <a:stretch/>
        </p:blipFill>
        <p:spPr>
          <a:xfrm>
            <a:off x="1444564" y="4766855"/>
            <a:ext cx="979041" cy="100886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8"/>
        <p:cNvGrpSpPr/>
        <p:nvPr/>
      </p:nvGrpSpPr>
      <p:grpSpPr>
        <a:xfrm>
          <a:off x="0" y="0"/>
          <a:ext cx="0" cy="0"/>
          <a:chOff x="0" y="0"/>
          <a:chExt cx="0" cy="0"/>
        </a:xfrm>
      </p:grpSpPr>
      <p:pic>
        <p:nvPicPr>
          <p:cNvPr id="329" name="Google Shape;329;p26"/>
          <p:cNvPicPr preferRelativeResize="0"/>
          <p:nvPr/>
        </p:nvPicPr>
        <p:blipFill rotWithShape="1">
          <a:blip r:embed="rId4">
            <a:alphaModFix/>
          </a:blip>
          <a:srcRect/>
          <a:stretch/>
        </p:blipFill>
        <p:spPr>
          <a:xfrm>
            <a:off x="4951538" y="3824230"/>
            <a:ext cx="1206240" cy="479279"/>
          </a:xfrm>
          <a:prstGeom prst="rect">
            <a:avLst/>
          </a:prstGeom>
          <a:noFill/>
          <a:ln>
            <a:noFill/>
          </a:ln>
        </p:spPr>
      </p:pic>
      <p:sp>
        <p:nvSpPr>
          <p:cNvPr id="330" name="Google Shape;330;p26"/>
          <p:cNvSpPr txBox="1"/>
          <p:nvPr/>
        </p:nvSpPr>
        <p:spPr>
          <a:xfrm>
            <a:off x="6190829" y="3874893"/>
            <a:ext cx="165168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 b="1">
                <a:solidFill>
                  <a:srgbClr val="10304B"/>
                </a:solidFill>
                <a:latin typeface="Montserrat SemiBold"/>
                <a:ea typeface="Montserrat SemiBold"/>
                <a:cs typeface="Montserrat SemiBold"/>
                <a:sym typeface="Montserrat SemiBold"/>
              </a:rPr>
              <a:t>Secretaría</a:t>
            </a:r>
            <a:endParaRPr/>
          </a:p>
          <a:p>
            <a:pPr marL="0" marR="0" lvl="0" indent="0" algn="l" rtl="0">
              <a:spcBef>
                <a:spcPts val="0"/>
              </a:spcBef>
              <a:spcAft>
                <a:spcPts val="0"/>
              </a:spcAft>
              <a:buNone/>
            </a:pPr>
            <a:r>
              <a:rPr lang="en-US" sz="600" b="1">
                <a:solidFill>
                  <a:srgbClr val="10304B"/>
                </a:solidFill>
                <a:latin typeface="Montserrat SemiBold"/>
                <a:ea typeface="Montserrat SemiBold"/>
                <a:cs typeface="Montserrat SemiBold"/>
                <a:sym typeface="Montserrat SemiBold"/>
              </a:rPr>
              <a:t>Presidencial </a:t>
            </a:r>
            <a:endParaRPr/>
          </a:p>
          <a:p>
            <a:pPr marL="0" marR="0" lvl="0" indent="0" algn="l" rtl="0">
              <a:spcBef>
                <a:spcPts val="0"/>
              </a:spcBef>
              <a:spcAft>
                <a:spcPts val="0"/>
              </a:spcAft>
              <a:buNone/>
            </a:pPr>
            <a:r>
              <a:rPr lang="en-US" sz="600" b="1">
                <a:solidFill>
                  <a:srgbClr val="10304B"/>
                </a:solidFill>
                <a:latin typeface="Montserrat SemiBold"/>
                <a:ea typeface="Montserrat SemiBold"/>
                <a:cs typeface="Montserrat SemiBold"/>
                <a:sym typeface="Montserrat SemiBold"/>
              </a:rPr>
              <a:t>De la Mujer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
        <p:nvSpPr>
          <p:cNvPr id="103" name="Google Shape;103;p3"/>
          <p:cNvSpPr txBox="1"/>
          <p:nvPr/>
        </p:nvSpPr>
        <p:spPr>
          <a:xfrm>
            <a:off x="983400" y="1009050"/>
            <a:ext cx="4315500" cy="10158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a:solidFill>
                  <a:srgbClr val="002E91"/>
                </a:solidFill>
                <a:latin typeface="Montserrat"/>
                <a:ea typeface="Montserrat"/>
                <a:cs typeface="Montserrat"/>
                <a:sym typeface="Montserrat"/>
              </a:rPr>
              <a:t>1. Gráfica y descripción del presupuesto asignado, vigente, ejecutado y saldo de la entidad</a:t>
            </a:r>
            <a:endParaRPr sz="2000" b="1">
              <a:solidFill>
                <a:srgbClr val="002E91"/>
              </a:solidFill>
              <a:latin typeface="Montserrat"/>
              <a:ea typeface="Montserrat"/>
              <a:cs typeface="Montserrat"/>
              <a:sym typeface="Montserrat"/>
            </a:endParaRPr>
          </a:p>
        </p:txBody>
      </p:sp>
      <p:sp>
        <p:nvSpPr>
          <p:cNvPr id="104" name="Google Shape;104;p3"/>
          <p:cNvSpPr txBox="1"/>
          <p:nvPr/>
        </p:nvSpPr>
        <p:spPr>
          <a:xfrm>
            <a:off x="867988" y="2735022"/>
            <a:ext cx="4994240" cy="2000099"/>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200">
                <a:solidFill>
                  <a:schemeClr val="dk1"/>
                </a:solidFill>
                <a:latin typeface="Montserrat"/>
                <a:ea typeface="Montserrat"/>
                <a:cs typeface="Montserrat"/>
                <a:sym typeface="Montserrat"/>
              </a:rPr>
              <a:t>La Secretaría Presidencial de la Mujer para el presente ejercicio fiscal dio inicio con Q25,000,000.00 millones de presupuesto, asignado con fuente 11 “Ingresos Corrientes”. Este presupuesto se orienta a acciones vinculadas al acompañamiento técnico y metodológico que brinda la institución para el seguimiento de políticas públicas y gastos de funcionamiento. Durante el primer cuatrimestre se ejecutó un monto de Q6,578,353.35.</a:t>
            </a:r>
            <a:endParaRPr sz="1200">
              <a:solidFill>
                <a:schemeClr val="dk1"/>
              </a:solidFill>
              <a:latin typeface="Montserrat"/>
              <a:ea typeface="Montserrat"/>
              <a:cs typeface="Montserrat"/>
              <a:sym typeface="Montserrat"/>
            </a:endParaRPr>
          </a:p>
        </p:txBody>
      </p:sp>
      <p:pic>
        <p:nvPicPr>
          <p:cNvPr id="105" name="Google Shape;105;p3" descr="Gráfico, Gráfico de barras&#10;&#10;Descripción generada automáticamente"/>
          <p:cNvPicPr preferRelativeResize="0"/>
          <p:nvPr/>
        </p:nvPicPr>
        <p:blipFill rotWithShape="1">
          <a:blip r:embed="rId4">
            <a:alphaModFix/>
          </a:blip>
          <a:srcRect/>
          <a:stretch/>
        </p:blipFill>
        <p:spPr>
          <a:xfrm>
            <a:off x="6329775" y="1786050"/>
            <a:ext cx="4692375" cy="3222375"/>
          </a:xfrm>
          <a:prstGeom prst="rect">
            <a:avLst/>
          </a:prstGeom>
          <a:noFill/>
          <a:ln>
            <a:noFill/>
          </a:ln>
        </p:spPr>
      </p:pic>
      <p:sp>
        <p:nvSpPr>
          <p:cNvPr id="106" name="Google Shape;106;p3"/>
          <p:cNvSpPr txBox="1"/>
          <p:nvPr/>
        </p:nvSpPr>
        <p:spPr>
          <a:xfrm>
            <a:off x="5524730" y="1149817"/>
            <a:ext cx="6094500" cy="49650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050" b="1">
                <a:solidFill>
                  <a:schemeClr val="dk1"/>
                </a:solidFill>
                <a:latin typeface="Times New Roman"/>
                <a:ea typeface="Times New Roman"/>
                <a:cs typeface="Times New Roman"/>
                <a:sym typeface="Times New Roman"/>
              </a:rPr>
              <a:t>Gráfico 1. Cifras Generales del Presupuesto al Primer Cuatrimestre 2022</a:t>
            </a:r>
            <a:endParaRPr sz="1050" b="1">
              <a:solidFill>
                <a:schemeClr val="dk1"/>
              </a:solidFill>
              <a:latin typeface="Times New Roman"/>
              <a:ea typeface="Times New Roman"/>
              <a:cs typeface="Times New Roman"/>
              <a:sym typeface="Times New Roman"/>
            </a:endParaRPr>
          </a:p>
          <a:p>
            <a:pPr marL="0" marR="0" lvl="0" indent="0" algn="ctr" rtl="0">
              <a:lnSpc>
                <a:spcPct val="150000"/>
              </a:lnSpc>
              <a:spcBef>
                <a:spcPts val="0"/>
              </a:spcBef>
              <a:spcAft>
                <a:spcPts val="0"/>
              </a:spcAft>
              <a:buNone/>
            </a:pPr>
            <a:r>
              <a:rPr lang="en-US" sz="1050" b="1">
                <a:solidFill>
                  <a:schemeClr val="dk1"/>
                </a:solidFill>
                <a:latin typeface="Times New Roman"/>
                <a:ea typeface="Times New Roman"/>
                <a:cs typeface="Times New Roman"/>
                <a:sym typeface="Times New Roman"/>
              </a:rPr>
              <a:t> Datos en Millones de Quetzales</a:t>
            </a:r>
            <a:endParaRPr sz="1200" b="1">
              <a:solidFill>
                <a:schemeClr val="dk1"/>
              </a:solidFill>
              <a:latin typeface="Times New Roman"/>
              <a:ea typeface="Times New Roman"/>
              <a:cs typeface="Times New Roman"/>
              <a:sym typeface="Times New Roman"/>
            </a:endParaRPr>
          </a:p>
        </p:txBody>
      </p:sp>
      <p:sp>
        <p:nvSpPr>
          <p:cNvPr id="107" name="Google Shape;107;p3"/>
          <p:cNvSpPr txBox="1"/>
          <p:nvPr/>
        </p:nvSpPr>
        <p:spPr>
          <a:xfrm>
            <a:off x="6329778" y="5008413"/>
            <a:ext cx="3836400" cy="2538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050">
                <a:solidFill>
                  <a:schemeClr val="dk1"/>
                </a:solidFill>
                <a:latin typeface="Times New Roman"/>
                <a:ea typeface="Times New Roman"/>
                <a:cs typeface="Times New Roman"/>
                <a:sym typeface="Times New Roman"/>
              </a:rPr>
              <a:t>Fuente: Sistema de Contabilidad Integrada, al 30 de abril 2022.</a:t>
            </a:r>
            <a:endParaRPr sz="14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2"/>
        <p:cNvGrpSpPr/>
        <p:nvPr/>
      </p:nvGrpSpPr>
      <p:grpSpPr>
        <a:xfrm>
          <a:off x="0" y="0"/>
          <a:ext cx="0" cy="0"/>
          <a:chOff x="0" y="0"/>
          <a:chExt cx="0" cy="0"/>
        </a:xfrm>
      </p:grpSpPr>
      <p:sp>
        <p:nvSpPr>
          <p:cNvPr id="113" name="Google Shape;113;p4"/>
          <p:cNvSpPr txBox="1"/>
          <p:nvPr/>
        </p:nvSpPr>
        <p:spPr>
          <a:xfrm>
            <a:off x="1476778" y="624450"/>
            <a:ext cx="92148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002E91"/>
                </a:solidFill>
                <a:latin typeface="Montserrat"/>
                <a:ea typeface="Montserrat"/>
                <a:cs typeface="Montserrat"/>
                <a:sym typeface="Montserrat"/>
              </a:rPr>
              <a:t>2</a:t>
            </a:r>
            <a:r>
              <a:rPr lang="en-US" sz="2400">
                <a:solidFill>
                  <a:srgbClr val="002E91"/>
                </a:solidFill>
                <a:latin typeface="Montserrat"/>
                <a:ea typeface="Montserrat"/>
                <a:cs typeface="Montserrat"/>
                <a:sym typeface="Montserrat"/>
              </a:rPr>
              <a:t>. </a:t>
            </a:r>
            <a:r>
              <a:rPr lang="en-US" sz="2000">
                <a:solidFill>
                  <a:srgbClr val="002E91"/>
                </a:solidFill>
                <a:latin typeface="Montserrat"/>
                <a:ea typeface="Montserrat"/>
                <a:cs typeface="Montserrat"/>
                <a:sym typeface="Montserrat"/>
              </a:rPr>
              <a:t>Gráfica y descripción del porcentaje de ejecución  </a:t>
            </a:r>
            <a:endParaRPr sz="2000">
              <a:solidFill>
                <a:srgbClr val="2F5496"/>
              </a:solidFill>
              <a:latin typeface="Calibri"/>
              <a:ea typeface="Calibri"/>
              <a:cs typeface="Calibri"/>
              <a:sym typeface="Calibri"/>
            </a:endParaRPr>
          </a:p>
          <a:p>
            <a:pPr marL="0" marR="0" lvl="0" indent="0" algn="l" rtl="0">
              <a:spcBef>
                <a:spcPts val="0"/>
              </a:spcBef>
              <a:spcAft>
                <a:spcPts val="0"/>
              </a:spcAft>
              <a:buNone/>
            </a:pPr>
            <a:endParaRPr sz="2000" b="1">
              <a:solidFill>
                <a:srgbClr val="002E91"/>
              </a:solidFill>
              <a:latin typeface="Montserrat"/>
              <a:ea typeface="Montserrat"/>
              <a:cs typeface="Montserrat"/>
              <a:sym typeface="Montserrat"/>
            </a:endParaRPr>
          </a:p>
        </p:txBody>
      </p:sp>
      <p:sp>
        <p:nvSpPr>
          <p:cNvPr id="114" name="Google Shape;114;p4"/>
          <p:cNvSpPr txBox="1"/>
          <p:nvPr/>
        </p:nvSpPr>
        <p:spPr>
          <a:xfrm>
            <a:off x="5697450" y="2131399"/>
            <a:ext cx="4994100" cy="30477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200">
                <a:solidFill>
                  <a:schemeClr val="dk1"/>
                </a:solidFill>
                <a:latin typeface="Montserrat"/>
                <a:ea typeface="Montserrat"/>
                <a:cs typeface="Montserrat"/>
                <a:sym typeface="Montserrat"/>
              </a:rPr>
              <a:t>Durante el primer cuatrimestre de 2022, la Seprem alcanzó el 26.31 % de ejecución presupuestaria acumulada. Esto, debido a las medidas de contención y restricciones generadas por la Pandemia de la COVID-19, que afectaron las actividades programadas de forma presencial y que tuvieron que ser adaptadas a la modalidad virtual.  </a:t>
            </a:r>
            <a:endParaRPr sz="1200">
              <a:solidFill>
                <a:schemeClr val="dk1"/>
              </a:solidFill>
              <a:latin typeface="Montserrat"/>
              <a:ea typeface="Montserrat"/>
              <a:cs typeface="Montserrat"/>
              <a:sym typeface="Montserrat"/>
            </a:endParaRPr>
          </a:p>
          <a:p>
            <a:pPr marL="0" marR="0" lvl="0" indent="0" algn="just" rtl="0">
              <a:lnSpc>
                <a:spcPct val="150000"/>
              </a:lnSpc>
              <a:spcBef>
                <a:spcPts val="0"/>
              </a:spcBef>
              <a:spcAft>
                <a:spcPts val="0"/>
              </a:spcAft>
              <a:buNone/>
            </a:pPr>
            <a:endParaRPr sz="1200">
              <a:solidFill>
                <a:schemeClr val="dk1"/>
              </a:solidFill>
              <a:latin typeface="Montserrat"/>
              <a:ea typeface="Montserrat"/>
              <a:cs typeface="Montserrat"/>
              <a:sym typeface="Montserrat"/>
            </a:endParaRPr>
          </a:p>
          <a:p>
            <a:pPr marL="0" marR="0" lvl="0" indent="0" algn="just" rtl="0">
              <a:lnSpc>
                <a:spcPct val="150000"/>
              </a:lnSpc>
              <a:spcBef>
                <a:spcPts val="0"/>
              </a:spcBef>
              <a:spcAft>
                <a:spcPts val="0"/>
              </a:spcAft>
              <a:buNone/>
            </a:pPr>
            <a:r>
              <a:rPr lang="en-US" sz="1200">
                <a:solidFill>
                  <a:schemeClr val="dk1"/>
                </a:solidFill>
                <a:latin typeface="Montserrat"/>
                <a:ea typeface="Montserrat"/>
                <a:cs typeface="Montserrat"/>
                <a:sym typeface="Montserrat"/>
              </a:rPr>
              <a:t>Es preciso indicar que, pese a las limitantes generadas a partir de las medidas sanitarias para la prevención de la COVID-19, las metas físicas institucionales planificadas para el primer cuatrimestre se lograron al 100 %.</a:t>
            </a:r>
            <a:endParaRPr sz="1200">
              <a:solidFill>
                <a:schemeClr val="dk1"/>
              </a:solidFill>
              <a:latin typeface="Montserrat"/>
              <a:ea typeface="Montserrat"/>
              <a:cs typeface="Montserrat"/>
              <a:sym typeface="Montserrat"/>
            </a:endParaRPr>
          </a:p>
        </p:txBody>
      </p:sp>
      <p:pic>
        <p:nvPicPr>
          <p:cNvPr id="115" name="Google Shape;115;p4" descr="Gráfico, Gráfico circular&#10;&#10;Descripción generada automáticamente"/>
          <p:cNvPicPr preferRelativeResize="0"/>
          <p:nvPr/>
        </p:nvPicPr>
        <p:blipFill rotWithShape="1">
          <a:blip r:embed="rId4">
            <a:alphaModFix/>
          </a:blip>
          <a:srcRect/>
          <a:stretch/>
        </p:blipFill>
        <p:spPr>
          <a:xfrm>
            <a:off x="1327425" y="2210350"/>
            <a:ext cx="4105649" cy="3015701"/>
          </a:xfrm>
          <a:prstGeom prst="rect">
            <a:avLst/>
          </a:prstGeom>
          <a:noFill/>
          <a:ln>
            <a:noFill/>
          </a:ln>
        </p:spPr>
      </p:pic>
      <p:sp>
        <p:nvSpPr>
          <p:cNvPr id="116" name="Google Shape;116;p4"/>
          <p:cNvSpPr txBox="1"/>
          <p:nvPr/>
        </p:nvSpPr>
        <p:spPr>
          <a:xfrm>
            <a:off x="200967" y="1772203"/>
            <a:ext cx="60945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200" b="1">
                <a:solidFill>
                  <a:srgbClr val="5B5753"/>
                </a:solidFill>
                <a:latin typeface="Times New Roman"/>
                <a:ea typeface="Times New Roman"/>
                <a:cs typeface="Times New Roman"/>
                <a:sym typeface="Times New Roman"/>
              </a:rPr>
              <a:t>Gráfico 2. Porcentaje de Ejecución Presupuestaria. Primer Cuatrimestre 2022</a:t>
            </a:r>
            <a:endParaRPr sz="1200" b="1">
              <a:solidFill>
                <a:srgbClr val="5B5753"/>
              </a:solidFill>
              <a:latin typeface="Times New Roman"/>
              <a:ea typeface="Times New Roman"/>
              <a:cs typeface="Times New Roman"/>
              <a:sym typeface="Times New Roman"/>
            </a:endParaRPr>
          </a:p>
        </p:txBody>
      </p:sp>
      <p:sp>
        <p:nvSpPr>
          <p:cNvPr id="117" name="Google Shape;117;p4"/>
          <p:cNvSpPr txBox="1"/>
          <p:nvPr/>
        </p:nvSpPr>
        <p:spPr>
          <a:xfrm>
            <a:off x="1232977" y="5186560"/>
            <a:ext cx="40305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000">
                <a:solidFill>
                  <a:srgbClr val="5B5753"/>
                </a:solidFill>
                <a:latin typeface="Times New Roman"/>
                <a:ea typeface="Times New Roman"/>
                <a:cs typeface="Times New Roman"/>
                <a:sym typeface="Times New Roman"/>
              </a:rPr>
              <a:t>Fuente: Sistema de Contabilidad Integrada, al 30 de abril 2022.</a:t>
            </a:r>
            <a:endParaRPr sz="900">
              <a:solidFill>
                <a:srgbClr val="5B5753"/>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sp>
        <p:nvSpPr>
          <p:cNvPr id="123" name="Google Shape;123;p5"/>
          <p:cNvSpPr txBox="1"/>
          <p:nvPr/>
        </p:nvSpPr>
        <p:spPr>
          <a:xfrm>
            <a:off x="894630" y="840900"/>
            <a:ext cx="9930300" cy="7851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800">
                <a:solidFill>
                  <a:srgbClr val="002E91"/>
                </a:solidFill>
                <a:latin typeface="Montserrat"/>
                <a:ea typeface="Montserrat"/>
                <a:cs typeface="Montserrat"/>
                <a:sym typeface="Montserrat"/>
              </a:rPr>
              <a:t>3. Gráfica y descripción del presupuesto asignado, vigente, ejecutado y saldo por grupo de gasto</a:t>
            </a:r>
            <a:endParaRPr sz="1800">
              <a:solidFill>
                <a:srgbClr val="2F5496"/>
              </a:solidFill>
              <a:latin typeface="Calibri"/>
              <a:ea typeface="Calibri"/>
              <a:cs typeface="Calibri"/>
              <a:sym typeface="Calibri"/>
            </a:endParaRPr>
          </a:p>
        </p:txBody>
      </p:sp>
      <p:sp>
        <p:nvSpPr>
          <p:cNvPr id="124" name="Google Shape;124;p5"/>
          <p:cNvSpPr txBox="1"/>
          <p:nvPr/>
        </p:nvSpPr>
        <p:spPr>
          <a:xfrm>
            <a:off x="3048761" y="5521772"/>
            <a:ext cx="3836400" cy="2538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050">
                <a:solidFill>
                  <a:schemeClr val="dk1"/>
                </a:solidFill>
                <a:latin typeface="Times New Roman"/>
                <a:ea typeface="Times New Roman"/>
                <a:cs typeface="Times New Roman"/>
                <a:sym typeface="Times New Roman"/>
              </a:rPr>
              <a:t>Fuente: Sistema de Contabilidad Integrada, al 30 de abril 2022.</a:t>
            </a:r>
            <a:endParaRPr sz="1400">
              <a:solidFill>
                <a:schemeClr val="dk1"/>
              </a:solidFill>
              <a:latin typeface="Calibri"/>
              <a:ea typeface="Calibri"/>
              <a:cs typeface="Calibri"/>
              <a:sym typeface="Calibri"/>
            </a:endParaRPr>
          </a:p>
        </p:txBody>
      </p:sp>
      <p:pic>
        <p:nvPicPr>
          <p:cNvPr id="125" name="Google Shape;125;p5" descr="Tabla&#10;&#10;Descripción generada automáticamente"/>
          <p:cNvPicPr preferRelativeResize="0"/>
          <p:nvPr/>
        </p:nvPicPr>
        <p:blipFill rotWithShape="1">
          <a:blip r:embed="rId4">
            <a:alphaModFix/>
          </a:blip>
          <a:srcRect/>
          <a:stretch/>
        </p:blipFill>
        <p:spPr>
          <a:xfrm>
            <a:off x="2823488" y="2456950"/>
            <a:ext cx="6545031" cy="2926675"/>
          </a:xfrm>
          <a:prstGeom prst="rect">
            <a:avLst/>
          </a:prstGeom>
          <a:noFill/>
          <a:ln>
            <a:noFill/>
          </a:ln>
        </p:spPr>
      </p:pic>
      <p:sp>
        <p:nvSpPr>
          <p:cNvPr id="126" name="Google Shape;126;p5"/>
          <p:cNvSpPr txBox="1"/>
          <p:nvPr/>
        </p:nvSpPr>
        <p:spPr>
          <a:xfrm>
            <a:off x="2965502" y="1815498"/>
            <a:ext cx="6094500" cy="590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i="0">
                <a:solidFill>
                  <a:schemeClr val="dk1"/>
                </a:solidFill>
                <a:latin typeface="Times New Roman"/>
                <a:ea typeface="Times New Roman"/>
                <a:cs typeface="Times New Roman"/>
                <a:sym typeface="Times New Roman"/>
              </a:rPr>
              <a:t>Gráfico 3. Ejecución Financiera por Grupo de Gasto. Primer Cuatrimestre 2022 </a:t>
            </a:r>
            <a:endParaRPr sz="1200" b="1" i="1">
              <a:solidFill>
                <a:schemeClr val="dk1"/>
              </a:solidFill>
              <a:latin typeface="Calibri"/>
              <a:ea typeface="Calibri"/>
              <a:cs typeface="Calibri"/>
              <a:sym typeface="Calibri"/>
            </a:endParaRPr>
          </a:p>
          <a:p>
            <a:pPr marL="0" marR="0" lvl="0" indent="0" algn="ctr" rtl="0">
              <a:spcBef>
                <a:spcPts val="1000"/>
              </a:spcBef>
              <a:spcAft>
                <a:spcPts val="0"/>
              </a:spcAft>
              <a:buNone/>
            </a:pPr>
            <a:r>
              <a:rPr lang="en-US" sz="1200" b="1">
                <a:solidFill>
                  <a:schemeClr val="dk1"/>
                </a:solidFill>
                <a:latin typeface="Times New Roman"/>
                <a:ea typeface="Times New Roman"/>
                <a:cs typeface="Times New Roman"/>
                <a:sym typeface="Times New Roman"/>
              </a:rPr>
              <a:t>En millones de Quetzales</a:t>
            </a:r>
            <a:endParaRPr sz="1200" b="1">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1"/>
        <p:cNvGrpSpPr/>
        <p:nvPr/>
      </p:nvGrpSpPr>
      <p:grpSpPr>
        <a:xfrm>
          <a:off x="0" y="0"/>
          <a:ext cx="0" cy="0"/>
          <a:chOff x="0" y="0"/>
          <a:chExt cx="0" cy="0"/>
        </a:xfrm>
      </p:grpSpPr>
      <p:sp>
        <p:nvSpPr>
          <p:cNvPr id="132" name="Google Shape;132;p6"/>
          <p:cNvSpPr txBox="1"/>
          <p:nvPr/>
        </p:nvSpPr>
        <p:spPr>
          <a:xfrm>
            <a:off x="983398" y="440389"/>
            <a:ext cx="4923300" cy="17856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a:solidFill>
                  <a:srgbClr val="002E91"/>
                </a:solidFill>
                <a:latin typeface="Montserrat"/>
                <a:ea typeface="Montserrat"/>
                <a:cs typeface="Montserrat"/>
                <a:sym typeface="Montserrat"/>
              </a:rPr>
              <a:t>4. Gráfica y descripción del presupuesto asignado, vigente, ejecutado y saldo del grupo de gasto de servicios personales (grupo 0).</a:t>
            </a:r>
            <a:endParaRPr sz="2000">
              <a:solidFill>
                <a:srgbClr val="2F5496"/>
              </a:solidFill>
              <a:latin typeface="Calibri"/>
              <a:ea typeface="Calibri"/>
              <a:cs typeface="Calibri"/>
              <a:sym typeface="Calibri"/>
            </a:endParaRPr>
          </a:p>
        </p:txBody>
      </p:sp>
      <p:sp>
        <p:nvSpPr>
          <p:cNvPr id="133" name="Google Shape;133;p6"/>
          <p:cNvSpPr txBox="1"/>
          <p:nvPr/>
        </p:nvSpPr>
        <p:spPr>
          <a:xfrm>
            <a:off x="912377" y="2691432"/>
            <a:ext cx="4994240" cy="2554097"/>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200">
                <a:solidFill>
                  <a:schemeClr val="dk1"/>
                </a:solidFill>
                <a:latin typeface="Montserrat"/>
                <a:ea typeface="Montserrat"/>
                <a:cs typeface="Montserrat"/>
                <a:sym typeface="Montserrat"/>
              </a:rPr>
              <a:t>El grupo de gasto cero constituye el 76.18 % del total del presupuesto vigente de la Seprem. En este rubro se tiene un presupuesto vigente de Q19,045,458.00 para pago de servicios personales con cargo a los renglones presupuestarios 011 “Personal Permanente”, 021 “Personal Supernumerario” y 029 “Otras Remuneración de Personal Temporal”. En el primer cuatrimestre, se han ejecutado Q5,429,890.90 que corresponden al 28.51 % en relación con el presupuesto total de este grupo de gasto. El saldo es de Q13,615,567.10. </a:t>
            </a:r>
            <a:endParaRPr sz="1200">
              <a:solidFill>
                <a:schemeClr val="dk1"/>
              </a:solidFill>
              <a:latin typeface="Montserrat"/>
              <a:ea typeface="Montserrat"/>
              <a:cs typeface="Montserrat"/>
              <a:sym typeface="Montserrat"/>
            </a:endParaRPr>
          </a:p>
        </p:txBody>
      </p:sp>
      <p:sp>
        <p:nvSpPr>
          <p:cNvPr id="134" name="Google Shape;134;p6"/>
          <p:cNvSpPr txBox="1"/>
          <p:nvPr/>
        </p:nvSpPr>
        <p:spPr>
          <a:xfrm>
            <a:off x="6159901" y="4776375"/>
            <a:ext cx="3836400" cy="2538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050">
                <a:solidFill>
                  <a:schemeClr val="dk1"/>
                </a:solidFill>
                <a:latin typeface="Times New Roman"/>
                <a:ea typeface="Times New Roman"/>
                <a:cs typeface="Times New Roman"/>
                <a:sym typeface="Times New Roman"/>
              </a:rPr>
              <a:t>Fuente: Sistema de Contabilidad Integrada, al 30 de abril 2022.</a:t>
            </a:r>
            <a:endParaRPr sz="1400">
              <a:solidFill>
                <a:schemeClr val="dk1"/>
              </a:solidFill>
              <a:latin typeface="Calibri"/>
              <a:ea typeface="Calibri"/>
              <a:cs typeface="Calibri"/>
              <a:sym typeface="Calibri"/>
            </a:endParaRPr>
          </a:p>
        </p:txBody>
      </p:sp>
      <p:pic>
        <p:nvPicPr>
          <p:cNvPr id="135" name="Google Shape;135;p6" descr="Diagrama&#10;&#10;Descripción generada automáticamente"/>
          <p:cNvPicPr preferRelativeResize="0"/>
          <p:nvPr/>
        </p:nvPicPr>
        <p:blipFill rotWithShape="1">
          <a:blip r:embed="rId4">
            <a:alphaModFix/>
          </a:blip>
          <a:srcRect/>
          <a:stretch/>
        </p:blipFill>
        <p:spPr>
          <a:xfrm>
            <a:off x="6159891" y="1997761"/>
            <a:ext cx="4912303" cy="2778620"/>
          </a:xfrm>
          <a:prstGeom prst="rect">
            <a:avLst/>
          </a:prstGeom>
          <a:noFill/>
          <a:ln>
            <a:noFill/>
          </a:ln>
        </p:spPr>
      </p:pic>
      <p:sp>
        <p:nvSpPr>
          <p:cNvPr id="136" name="Google Shape;136;p6"/>
          <p:cNvSpPr txBox="1"/>
          <p:nvPr/>
        </p:nvSpPr>
        <p:spPr>
          <a:xfrm>
            <a:off x="5280682" y="1177675"/>
            <a:ext cx="6094500" cy="590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i="0">
                <a:solidFill>
                  <a:schemeClr val="dk1"/>
                </a:solidFill>
                <a:latin typeface="Times New Roman"/>
                <a:ea typeface="Times New Roman"/>
                <a:cs typeface="Times New Roman"/>
                <a:sym typeface="Times New Roman"/>
              </a:rPr>
              <a:t>Gráfico 4. Ejecución Presupuestaria Grupo 0. Primer Cuatrimestre 2022</a:t>
            </a:r>
            <a:endParaRPr sz="1200" b="1" i="1">
              <a:solidFill>
                <a:schemeClr val="dk1"/>
              </a:solidFill>
              <a:latin typeface="Times New Roman"/>
              <a:ea typeface="Times New Roman"/>
              <a:cs typeface="Times New Roman"/>
              <a:sym typeface="Times New Roman"/>
            </a:endParaRPr>
          </a:p>
          <a:p>
            <a:pPr marL="0" marR="0" lvl="0" indent="0" algn="ctr" rtl="0">
              <a:spcBef>
                <a:spcPts val="1000"/>
              </a:spcBef>
              <a:spcAft>
                <a:spcPts val="0"/>
              </a:spcAft>
              <a:buNone/>
            </a:pPr>
            <a:r>
              <a:rPr lang="en-US" sz="1200" b="1">
                <a:solidFill>
                  <a:schemeClr val="dk1"/>
                </a:solidFill>
                <a:latin typeface="Times New Roman"/>
                <a:ea typeface="Times New Roman"/>
                <a:cs typeface="Times New Roman"/>
                <a:sym typeface="Times New Roman"/>
              </a:rPr>
              <a:t>En millones de Quetzales.</a:t>
            </a:r>
            <a:endParaRPr sz="1200" b="1">
              <a:solidFill>
                <a:schemeClr val="dk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1"/>
        <p:cNvGrpSpPr/>
        <p:nvPr/>
      </p:nvGrpSpPr>
      <p:grpSpPr>
        <a:xfrm>
          <a:off x="0" y="0"/>
          <a:ext cx="0" cy="0"/>
          <a:chOff x="0" y="0"/>
          <a:chExt cx="0" cy="0"/>
        </a:xfrm>
      </p:grpSpPr>
      <p:sp>
        <p:nvSpPr>
          <p:cNvPr id="142" name="Google Shape;142;p7"/>
          <p:cNvSpPr txBox="1"/>
          <p:nvPr/>
        </p:nvSpPr>
        <p:spPr>
          <a:xfrm>
            <a:off x="983398" y="743114"/>
            <a:ext cx="4467600" cy="13236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a:solidFill>
                  <a:srgbClr val="002E91"/>
                </a:solidFill>
                <a:latin typeface="Montserrat"/>
                <a:ea typeface="Montserrat"/>
                <a:cs typeface="Montserrat"/>
                <a:sym typeface="Montserrat"/>
              </a:rPr>
              <a:t>5. Explicación de la importancia de la erogación en servicios   personales</a:t>
            </a:r>
            <a:endParaRPr sz="1800" b="1">
              <a:solidFill>
                <a:srgbClr val="2F5496"/>
              </a:solidFill>
              <a:latin typeface="Calibri"/>
              <a:ea typeface="Calibri"/>
              <a:cs typeface="Calibri"/>
              <a:sym typeface="Calibri"/>
            </a:endParaRPr>
          </a:p>
        </p:txBody>
      </p:sp>
      <p:sp>
        <p:nvSpPr>
          <p:cNvPr id="143" name="Google Shape;143;p7"/>
          <p:cNvSpPr txBox="1"/>
          <p:nvPr/>
        </p:nvSpPr>
        <p:spPr>
          <a:xfrm>
            <a:off x="983400" y="2446400"/>
            <a:ext cx="9822000" cy="28014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200">
                <a:solidFill>
                  <a:schemeClr val="dk1"/>
                </a:solidFill>
                <a:latin typeface="Times New Roman"/>
                <a:ea typeface="Times New Roman"/>
                <a:cs typeface="Times New Roman"/>
                <a:sym typeface="Times New Roman"/>
              </a:rPr>
              <a:t>La Seprem por su naturaleza, es un órgano asesor y coordinador encargado de gestionar acciones de política pública con instancias gubernamentales y no gubernamentales, que coadyuva a lograr la plena participación de las mujeres en el desarrollo del país, en condiciones de igualdad, equidad y respeto entre hombres y mujeres.</a:t>
            </a:r>
            <a:endParaRPr sz="1200">
              <a:solidFill>
                <a:schemeClr val="dk1"/>
              </a:solidFill>
              <a:latin typeface="Times New Roman"/>
              <a:ea typeface="Times New Roman"/>
              <a:cs typeface="Times New Roman"/>
              <a:sym typeface="Times New Roman"/>
            </a:endParaRPr>
          </a:p>
          <a:p>
            <a:pPr marL="0" lvl="0" indent="0" algn="just" rtl="0">
              <a:lnSpc>
                <a:spcPct val="150000"/>
              </a:lnSpc>
              <a:spcBef>
                <a:spcPts val="120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Es por ello, que la mayor parte del presupuesto de la Secretaría se orienta al pago de salarios y honorarios de personal para brindar asesoría y acompañamiento técnico a las distintas instituciones del Estado, así como para realizar las funciones técnico-administrativas que por ley le corresponden.</a:t>
            </a:r>
            <a:endParaRPr sz="1200">
              <a:solidFill>
                <a:schemeClr val="dk1"/>
              </a:solidFill>
              <a:latin typeface="Times New Roman"/>
              <a:ea typeface="Times New Roman"/>
              <a:cs typeface="Times New Roman"/>
              <a:sym typeface="Times New Roman"/>
            </a:endParaRPr>
          </a:p>
          <a:p>
            <a:pPr marL="0" lvl="0" indent="0" algn="just" rtl="0">
              <a:lnSpc>
                <a:spcPct val="150000"/>
              </a:lnSpc>
              <a:spcBef>
                <a:spcPts val="120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Es importante indicar que el presupuesto asignado al grupo cero es insuficiente para la implementación del Reglamento Orgánico Interno, y no se ha logrado el incremento en este grupo de gasto, para proveer del personal necesario a las unidades administrativas establecidas en este instrumento legal y lograr la total implementación y su óptimo funcionamiento. </a:t>
            </a:r>
            <a:endParaRPr sz="1200">
              <a:solidFill>
                <a:schemeClr val="dk1"/>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None/>
            </a:pP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8"/>
        <p:cNvGrpSpPr/>
        <p:nvPr/>
      </p:nvGrpSpPr>
      <p:grpSpPr>
        <a:xfrm>
          <a:off x="0" y="0"/>
          <a:ext cx="0" cy="0"/>
          <a:chOff x="0" y="0"/>
          <a:chExt cx="0" cy="0"/>
        </a:xfrm>
      </p:grpSpPr>
      <p:sp>
        <p:nvSpPr>
          <p:cNvPr id="149" name="Google Shape;149;p8"/>
          <p:cNvSpPr txBox="1"/>
          <p:nvPr/>
        </p:nvSpPr>
        <p:spPr>
          <a:xfrm>
            <a:off x="1155875" y="680350"/>
            <a:ext cx="4994400" cy="16317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a:solidFill>
                  <a:srgbClr val="002E91"/>
                </a:solidFill>
                <a:latin typeface="Montserrat"/>
                <a:ea typeface="Montserrat"/>
                <a:cs typeface="Montserrat"/>
                <a:sym typeface="Montserrat"/>
              </a:rPr>
              <a:t>6. Gráfica y descripción del presupuesto vigente,     ejecutado  y saldo de la inversión en general</a:t>
            </a:r>
            <a:endParaRPr sz="2000">
              <a:solidFill>
                <a:srgbClr val="2F5496"/>
              </a:solidFill>
              <a:latin typeface="Montserrat"/>
              <a:ea typeface="Montserrat"/>
              <a:cs typeface="Montserrat"/>
              <a:sym typeface="Montserrat"/>
            </a:endParaRPr>
          </a:p>
          <a:p>
            <a:pPr marL="0" marR="0" lvl="0" indent="0" algn="l" rtl="0">
              <a:spcBef>
                <a:spcPts val="0"/>
              </a:spcBef>
              <a:spcAft>
                <a:spcPts val="0"/>
              </a:spcAft>
              <a:buNone/>
            </a:pPr>
            <a:endParaRPr sz="2000">
              <a:solidFill>
                <a:srgbClr val="2F5496"/>
              </a:solidFill>
              <a:latin typeface="Calibri"/>
              <a:ea typeface="Calibri"/>
              <a:cs typeface="Calibri"/>
              <a:sym typeface="Calibri"/>
            </a:endParaRPr>
          </a:p>
          <a:p>
            <a:pPr marL="0" marR="0" lvl="0" indent="0" algn="l" rtl="0">
              <a:spcBef>
                <a:spcPts val="0"/>
              </a:spcBef>
              <a:spcAft>
                <a:spcPts val="0"/>
              </a:spcAft>
              <a:buNone/>
            </a:pPr>
            <a:endParaRPr sz="2000" b="1">
              <a:solidFill>
                <a:srgbClr val="002E91"/>
              </a:solidFill>
              <a:latin typeface="Montserrat"/>
              <a:ea typeface="Montserrat"/>
              <a:cs typeface="Montserrat"/>
              <a:sym typeface="Montserrat"/>
            </a:endParaRPr>
          </a:p>
        </p:txBody>
      </p:sp>
      <p:sp>
        <p:nvSpPr>
          <p:cNvPr id="150" name="Google Shape;150;p8"/>
          <p:cNvSpPr txBox="1"/>
          <p:nvPr/>
        </p:nvSpPr>
        <p:spPr>
          <a:xfrm>
            <a:off x="6332075" y="2281375"/>
            <a:ext cx="4994400" cy="2162700"/>
          </a:xfrm>
          <a:prstGeom prst="rect">
            <a:avLst/>
          </a:prstGeom>
          <a:noFill/>
          <a:ln>
            <a:noFill/>
          </a:ln>
        </p:spPr>
        <p:txBody>
          <a:bodyPr spcFirstLastPara="1" wrap="square" lIns="91425" tIns="45700" rIns="91425" bIns="45700" anchor="t" anchorCtr="0">
            <a:spAutoFit/>
          </a:bodyPr>
          <a:lstStyle/>
          <a:p>
            <a:pPr marL="0" lvl="0" indent="0" algn="just" rtl="0">
              <a:lnSpc>
                <a:spcPct val="150000"/>
              </a:lnSpc>
              <a:spcBef>
                <a:spcPts val="1200"/>
              </a:spcBef>
              <a:spcAft>
                <a:spcPts val="0"/>
              </a:spcAft>
              <a:buClr>
                <a:schemeClr val="dk1"/>
              </a:buClr>
              <a:buSzPts val="1100"/>
              <a:buFont typeface="Arial"/>
              <a:buNone/>
            </a:pPr>
            <a:r>
              <a:rPr lang="en-US" sz="1250">
                <a:solidFill>
                  <a:srgbClr val="202124"/>
                </a:solidFill>
                <a:latin typeface="Montserrat"/>
                <a:ea typeface="Montserrat"/>
                <a:cs typeface="Montserrat"/>
                <a:sym typeface="Montserrat"/>
              </a:rPr>
              <a:t>Presupuesto de Q539,375.00 para equipamiento de mobiliario de oficina y equipo de cómputo, constituye el   2.16  % del total de presupuesto institucional vigente. En el primer cuatrimestre se ha ejecutado Q46,975.00 para la adquisición de mobiliario y equipo de oficina, y se tiene un saldo de Q492,400.00.</a:t>
            </a:r>
            <a:endParaRPr sz="1250">
              <a:solidFill>
                <a:srgbClr val="202124"/>
              </a:solidFill>
              <a:latin typeface="Montserrat"/>
              <a:ea typeface="Montserrat"/>
              <a:cs typeface="Montserrat"/>
              <a:sym typeface="Montserrat"/>
            </a:endParaRPr>
          </a:p>
          <a:p>
            <a:pPr marL="0" marR="0" lvl="0" indent="0" algn="just" rtl="0">
              <a:lnSpc>
                <a:spcPct val="150000"/>
              </a:lnSpc>
              <a:spcBef>
                <a:spcPts val="1200"/>
              </a:spcBef>
              <a:spcAft>
                <a:spcPts val="0"/>
              </a:spcAft>
              <a:buNone/>
            </a:pPr>
            <a:endParaRPr sz="1200">
              <a:solidFill>
                <a:schemeClr val="dk1"/>
              </a:solidFill>
              <a:latin typeface="Montserrat"/>
              <a:ea typeface="Montserrat"/>
              <a:cs typeface="Montserrat"/>
              <a:sym typeface="Montserrat"/>
            </a:endParaRPr>
          </a:p>
        </p:txBody>
      </p:sp>
      <p:sp>
        <p:nvSpPr>
          <p:cNvPr id="151" name="Google Shape;151;p8"/>
          <p:cNvSpPr txBox="1"/>
          <p:nvPr/>
        </p:nvSpPr>
        <p:spPr>
          <a:xfrm>
            <a:off x="1155954" y="5221156"/>
            <a:ext cx="40305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000">
                <a:solidFill>
                  <a:schemeClr val="dk1"/>
                </a:solidFill>
                <a:latin typeface="Times New Roman"/>
                <a:ea typeface="Times New Roman"/>
                <a:cs typeface="Times New Roman"/>
                <a:sym typeface="Times New Roman"/>
              </a:rPr>
              <a:t>Fuente: Sistema de Contabilidad Integrada, al 30 de abril 2022</a:t>
            </a:r>
            <a:r>
              <a:rPr lang="en-US" sz="1000">
                <a:solidFill>
                  <a:srgbClr val="5B5753"/>
                </a:solidFill>
                <a:latin typeface="Times New Roman"/>
                <a:ea typeface="Times New Roman"/>
                <a:cs typeface="Times New Roman"/>
                <a:sym typeface="Times New Roman"/>
              </a:rPr>
              <a:t>.</a:t>
            </a:r>
            <a:endParaRPr sz="900">
              <a:solidFill>
                <a:srgbClr val="5B5753"/>
              </a:solidFill>
              <a:latin typeface="Montserrat"/>
              <a:ea typeface="Montserrat"/>
              <a:cs typeface="Montserrat"/>
              <a:sym typeface="Montserrat"/>
            </a:endParaRPr>
          </a:p>
        </p:txBody>
      </p:sp>
      <p:pic>
        <p:nvPicPr>
          <p:cNvPr id="152" name="Google Shape;152;p8" descr="Imagen que contiene Gráfico&#10;&#10;Descripción generada automáticamente"/>
          <p:cNvPicPr preferRelativeResize="0"/>
          <p:nvPr/>
        </p:nvPicPr>
        <p:blipFill rotWithShape="1">
          <a:blip r:embed="rId4">
            <a:alphaModFix/>
          </a:blip>
          <a:srcRect/>
          <a:stretch/>
        </p:blipFill>
        <p:spPr>
          <a:xfrm>
            <a:off x="1155951" y="2281375"/>
            <a:ext cx="4994250" cy="3002150"/>
          </a:xfrm>
          <a:prstGeom prst="rect">
            <a:avLst/>
          </a:prstGeom>
          <a:noFill/>
          <a:ln>
            <a:noFill/>
          </a:ln>
        </p:spPr>
      </p:pic>
      <p:sp>
        <p:nvSpPr>
          <p:cNvPr id="153" name="Google Shape;153;p8"/>
          <p:cNvSpPr txBox="1"/>
          <p:nvPr/>
        </p:nvSpPr>
        <p:spPr>
          <a:xfrm>
            <a:off x="392001" y="2035161"/>
            <a:ext cx="6094500" cy="276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i="0">
                <a:solidFill>
                  <a:schemeClr val="dk1"/>
                </a:solidFill>
                <a:latin typeface="Times New Roman"/>
                <a:ea typeface="Times New Roman"/>
                <a:cs typeface="Times New Roman"/>
                <a:sym typeface="Times New Roman"/>
              </a:rPr>
              <a:t>Gráfico 5. Ejecución Presupuestaria de la Inversión. Primer Cuatrimestre 2022</a:t>
            </a:r>
            <a:endParaRPr sz="1200" b="1" i="1">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8"/>
        <p:cNvGrpSpPr/>
        <p:nvPr/>
      </p:nvGrpSpPr>
      <p:grpSpPr>
        <a:xfrm>
          <a:off x="0" y="0"/>
          <a:ext cx="0" cy="0"/>
          <a:chOff x="0" y="0"/>
          <a:chExt cx="0" cy="0"/>
        </a:xfrm>
      </p:grpSpPr>
      <p:sp>
        <p:nvSpPr>
          <p:cNvPr id="159" name="Google Shape;159;p9"/>
          <p:cNvSpPr txBox="1"/>
          <p:nvPr/>
        </p:nvSpPr>
        <p:spPr>
          <a:xfrm>
            <a:off x="1124417" y="920575"/>
            <a:ext cx="10154400" cy="16317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a:solidFill>
                  <a:srgbClr val="002E91"/>
                </a:solidFill>
                <a:latin typeface="Montserrat"/>
                <a:ea typeface="Montserrat"/>
                <a:cs typeface="Montserrat"/>
                <a:sym typeface="Montserrat"/>
              </a:rPr>
              <a:t>7. Gráfica y descripción del presupuesto vigente, ejecutado y saldo por finalidad</a:t>
            </a:r>
            <a:endParaRPr sz="2000">
              <a:solidFill>
                <a:srgbClr val="002E91"/>
              </a:solidFill>
              <a:latin typeface="Montserrat"/>
              <a:ea typeface="Montserrat"/>
              <a:cs typeface="Montserrat"/>
              <a:sym typeface="Montserrat"/>
            </a:endParaRPr>
          </a:p>
          <a:p>
            <a:pPr marL="0" marR="0" lvl="0" indent="0" algn="just" rtl="0">
              <a:spcBef>
                <a:spcPts val="0"/>
              </a:spcBef>
              <a:spcAft>
                <a:spcPts val="0"/>
              </a:spcAft>
              <a:buNone/>
            </a:pPr>
            <a:endParaRPr sz="2000">
              <a:solidFill>
                <a:srgbClr val="2F5496"/>
              </a:solidFill>
              <a:latin typeface="Calibri"/>
              <a:ea typeface="Calibri"/>
              <a:cs typeface="Calibri"/>
              <a:sym typeface="Calibri"/>
            </a:endParaRPr>
          </a:p>
          <a:p>
            <a:pPr marL="0" marR="0" lvl="0" indent="0" algn="just" rtl="0">
              <a:spcBef>
                <a:spcPts val="0"/>
              </a:spcBef>
              <a:spcAft>
                <a:spcPts val="0"/>
              </a:spcAft>
              <a:buNone/>
            </a:pPr>
            <a:endParaRPr sz="2000" b="1">
              <a:solidFill>
                <a:srgbClr val="002E91"/>
              </a:solidFill>
              <a:latin typeface="Montserrat"/>
              <a:ea typeface="Montserrat"/>
              <a:cs typeface="Montserrat"/>
              <a:sym typeface="Montserrat"/>
            </a:endParaRPr>
          </a:p>
        </p:txBody>
      </p:sp>
      <p:sp>
        <p:nvSpPr>
          <p:cNvPr id="160" name="Google Shape;160;p9"/>
          <p:cNvSpPr txBox="1"/>
          <p:nvPr/>
        </p:nvSpPr>
        <p:spPr>
          <a:xfrm>
            <a:off x="6372439" y="2669606"/>
            <a:ext cx="4994100" cy="26937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200">
                <a:solidFill>
                  <a:schemeClr val="dk1"/>
                </a:solidFill>
                <a:latin typeface="Montserrat"/>
                <a:ea typeface="Montserrat"/>
                <a:cs typeface="Montserrat"/>
                <a:sym typeface="Montserrat"/>
              </a:rPr>
              <a:t>Las finalidades constituyen los objetivos generales que el Sector Público busca realizar a través de la ejecución del presupuesto.  El presupuesto de la Secretaría Presidencial de la Mujer está clasificado en la finalidad: “SERVICIOS PÚBLICOS GENERALES”.  El presupuesto vigente del Programa 47: Promoción y desarrollo integral de las mujeres, es de Q.25,000,000.00 y al primer cuatrimestre se ha ejecutado Q6,578,353.35, con un saldo de Q18,421,646.65.</a:t>
            </a:r>
            <a:endParaRPr sz="1200">
              <a:solidFill>
                <a:schemeClr val="dk1"/>
              </a:solidFill>
              <a:latin typeface="Montserrat"/>
              <a:ea typeface="Montserrat"/>
              <a:cs typeface="Montserrat"/>
              <a:sym typeface="Montserrat"/>
            </a:endParaRPr>
          </a:p>
          <a:p>
            <a:pPr marL="0" marR="0" lvl="0" indent="0" algn="just" rtl="0">
              <a:lnSpc>
                <a:spcPct val="150000"/>
              </a:lnSpc>
              <a:spcBef>
                <a:spcPts val="0"/>
              </a:spcBef>
              <a:spcAft>
                <a:spcPts val="0"/>
              </a:spcAft>
              <a:buNone/>
            </a:pPr>
            <a:r>
              <a:rPr lang="en-US" sz="1000">
                <a:solidFill>
                  <a:schemeClr val="dk1"/>
                </a:solidFill>
                <a:latin typeface="Montserrat"/>
                <a:ea typeface="Montserrat"/>
                <a:cs typeface="Montserrat"/>
                <a:sym typeface="Montserrat"/>
              </a:rPr>
              <a:t> </a:t>
            </a:r>
            <a:endParaRPr sz="1000">
              <a:solidFill>
                <a:schemeClr val="dk1"/>
              </a:solidFill>
              <a:latin typeface="Montserrat"/>
              <a:ea typeface="Montserrat"/>
              <a:cs typeface="Montserrat"/>
              <a:sym typeface="Montserrat"/>
            </a:endParaRPr>
          </a:p>
          <a:p>
            <a:pPr marL="0" marR="0" lvl="0" indent="0" algn="just" rtl="0">
              <a:lnSpc>
                <a:spcPct val="150000"/>
              </a:lnSpc>
              <a:spcBef>
                <a:spcPts val="0"/>
              </a:spcBef>
              <a:spcAft>
                <a:spcPts val="0"/>
              </a:spcAft>
              <a:buNone/>
            </a:pPr>
            <a:r>
              <a:rPr lang="en-US" sz="1000">
                <a:solidFill>
                  <a:schemeClr val="dk1"/>
                </a:solidFill>
                <a:latin typeface="Montserrat"/>
                <a:ea typeface="Montserrat"/>
                <a:cs typeface="Montserrat"/>
                <a:sym typeface="Montserrat"/>
              </a:rPr>
              <a:t>.</a:t>
            </a:r>
            <a:endParaRPr sz="1000">
              <a:solidFill>
                <a:schemeClr val="dk1"/>
              </a:solidFill>
              <a:latin typeface="Montserrat"/>
              <a:ea typeface="Montserrat"/>
              <a:cs typeface="Montserrat"/>
              <a:sym typeface="Montserrat"/>
            </a:endParaRPr>
          </a:p>
        </p:txBody>
      </p:sp>
      <p:sp>
        <p:nvSpPr>
          <p:cNvPr id="161" name="Google Shape;161;p9"/>
          <p:cNvSpPr txBox="1"/>
          <p:nvPr/>
        </p:nvSpPr>
        <p:spPr>
          <a:xfrm>
            <a:off x="1029304" y="5251569"/>
            <a:ext cx="40305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000">
                <a:solidFill>
                  <a:schemeClr val="dk1"/>
                </a:solidFill>
                <a:latin typeface="Times New Roman"/>
                <a:ea typeface="Times New Roman"/>
                <a:cs typeface="Times New Roman"/>
                <a:sym typeface="Times New Roman"/>
              </a:rPr>
              <a:t>Fuente: Sistema de Contabilidad Integrada, al 30 de abril 2022</a:t>
            </a:r>
            <a:r>
              <a:rPr lang="en-US" sz="1000">
                <a:solidFill>
                  <a:srgbClr val="5B5753"/>
                </a:solidFill>
                <a:latin typeface="Times New Roman"/>
                <a:ea typeface="Times New Roman"/>
                <a:cs typeface="Times New Roman"/>
                <a:sym typeface="Times New Roman"/>
              </a:rPr>
              <a:t>.</a:t>
            </a:r>
            <a:endParaRPr sz="900">
              <a:solidFill>
                <a:srgbClr val="5B5753"/>
              </a:solidFill>
              <a:latin typeface="Montserrat"/>
              <a:ea typeface="Montserrat"/>
              <a:cs typeface="Montserrat"/>
              <a:sym typeface="Montserrat"/>
            </a:endParaRPr>
          </a:p>
        </p:txBody>
      </p:sp>
      <p:sp>
        <p:nvSpPr>
          <p:cNvPr id="162" name="Google Shape;162;p9"/>
          <p:cNvSpPr txBox="1"/>
          <p:nvPr/>
        </p:nvSpPr>
        <p:spPr>
          <a:xfrm>
            <a:off x="277950" y="2079493"/>
            <a:ext cx="6094500" cy="590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i="0">
                <a:solidFill>
                  <a:schemeClr val="dk1"/>
                </a:solidFill>
                <a:latin typeface="Times New Roman"/>
                <a:ea typeface="Times New Roman"/>
                <a:cs typeface="Times New Roman"/>
                <a:sym typeface="Times New Roman"/>
              </a:rPr>
              <a:t>Gráfico 6. Ejecución presupuestaria por Finalidad “Servicios Públicos Generales”</a:t>
            </a:r>
            <a:endParaRPr sz="1200" b="1" i="1">
              <a:solidFill>
                <a:schemeClr val="dk1"/>
              </a:solidFill>
              <a:latin typeface="Times New Roman"/>
              <a:ea typeface="Times New Roman"/>
              <a:cs typeface="Times New Roman"/>
              <a:sym typeface="Times New Roman"/>
            </a:endParaRPr>
          </a:p>
          <a:p>
            <a:pPr marL="0" marR="0" lvl="0" indent="0" algn="ctr" rtl="0">
              <a:spcBef>
                <a:spcPts val="1000"/>
              </a:spcBef>
              <a:spcAft>
                <a:spcPts val="0"/>
              </a:spcAft>
              <a:buNone/>
            </a:pPr>
            <a:r>
              <a:rPr lang="en-US" sz="1200" b="1">
                <a:solidFill>
                  <a:schemeClr val="dk1"/>
                </a:solidFill>
                <a:latin typeface="Times New Roman"/>
                <a:ea typeface="Times New Roman"/>
                <a:cs typeface="Times New Roman"/>
                <a:sym typeface="Times New Roman"/>
              </a:rPr>
              <a:t>Primer Cuatrimestre 2022. En millones de Quetzales</a:t>
            </a:r>
            <a:endParaRPr sz="1200" b="1" i="1">
              <a:solidFill>
                <a:schemeClr val="dk1"/>
              </a:solidFill>
              <a:latin typeface="Times New Roman"/>
              <a:ea typeface="Times New Roman"/>
              <a:cs typeface="Times New Roman"/>
              <a:sym typeface="Times New Roman"/>
            </a:endParaRPr>
          </a:p>
        </p:txBody>
      </p:sp>
      <p:pic>
        <p:nvPicPr>
          <p:cNvPr id="163" name="Google Shape;163;p9" descr="Gráfico, Gráfico de barras&#10;&#10;Descripción generada automáticamente"/>
          <p:cNvPicPr preferRelativeResize="0"/>
          <p:nvPr/>
        </p:nvPicPr>
        <p:blipFill rotWithShape="1">
          <a:blip r:embed="rId4">
            <a:alphaModFix/>
          </a:blip>
          <a:srcRect/>
          <a:stretch/>
        </p:blipFill>
        <p:spPr>
          <a:xfrm>
            <a:off x="1078631" y="2816860"/>
            <a:ext cx="4714344" cy="2170130"/>
          </a:xfrm>
          <a:prstGeom prst="rect">
            <a:avLst/>
          </a:prstGeom>
          <a:noFill/>
          <a:ln>
            <a:noFill/>
          </a:ln>
        </p:spPr>
      </p:pic>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2209</Words>
  <Application>Microsoft Office PowerPoint</Application>
  <PresentationFormat>Panorámica</PresentationFormat>
  <Paragraphs>128</Paragraphs>
  <Slides>26</Slides>
  <Notes>26</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26</vt:i4>
      </vt:variant>
    </vt:vector>
  </HeadingPairs>
  <TitlesOfParts>
    <vt:vector size="32" baseType="lpstr">
      <vt:lpstr>Montserrat</vt:lpstr>
      <vt:lpstr>Times New Roman</vt:lpstr>
      <vt:lpstr>Montserrat SemiBold</vt: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dc:creator>
  <cp:lastModifiedBy>Dirección Comunicación Social</cp:lastModifiedBy>
  <cp:revision>1</cp:revision>
  <dcterms:created xsi:type="dcterms:W3CDTF">2022-04-29T16:34:54Z</dcterms:created>
  <dcterms:modified xsi:type="dcterms:W3CDTF">2022-05-11T22:22:17Z</dcterms:modified>
</cp:coreProperties>
</file>